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media/image2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3" r:id="rId1"/>
  </p:sldMasterIdLst>
  <p:notesMasterIdLst>
    <p:notesMasterId r:id="rId50"/>
  </p:notesMasterIdLst>
  <p:handoutMasterIdLst>
    <p:handoutMasterId r:id="rId51"/>
  </p:handoutMasterIdLst>
  <p:sldIdLst>
    <p:sldId id="293" r:id="rId2"/>
    <p:sldId id="321" r:id="rId3"/>
    <p:sldId id="399" r:id="rId4"/>
    <p:sldId id="323" r:id="rId5"/>
    <p:sldId id="328" r:id="rId6"/>
    <p:sldId id="327" r:id="rId7"/>
    <p:sldId id="392" r:id="rId8"/>
    <p:sldId id="331" r:id="rId9"/>
    <p:sldId id="347" r:id="rId10"/>
    <p:sldId id="348" r:id="rId11"/>
    <p:sldId id="345" r:id="rId12"/>
    <p:sldId id="344" r:id="rId13"/>
    <p:sldId id="353" r:id="rId14"/>
    <p:sldId id="346" r:id="rId15"/>
    <p:sldId id="349" r:id="rId16"/>
    <p:sldId id="352" r:id="rId17"/>
    <p:sldId id="355" r:id="rId18"/>
    <p:sldId id="332" r:id="rId19"/>
    <p:sldId id="333" r:id="rId20"/>
    <p:sldId id="334" r:id="rId21"/>
    <p:sldId id="335" r:id="rId22"/>
    <p:sldId id="337" r:id="rId23"/>
    <p:sldId id="341" r:id="rId24"/>
    <p:sldId id="342" r:id="rId25"/>
    <p:sldId id="400" r:id="rId26"/>
    <p:sldId id="404" r:id="rId27"/>
    <p:sldId id="405" r:id="rId28"/>
    <p:sldId id="374" r:id="rId29"/>
    <p:sldId id="401" r:id="rId30"/>
    <p:sldId id="375" r:id="rId31"/>
    <p:sldId id="376" r:id="rId32"/>
    <p:sldId id="377" r:id="rId33"/>
    <p:sldId id="378" r:id="rId34"/>
    <p:sldId id="379" r:id="rId35"/>
    <p:sldId id="380" r:id="rId36"/>
    <p:sldId id="396" r:id="rId37"/>
    <p:sldId id="397" r:id="rId38"/>
    <p:sldId id="382" r:id="rId39"/>
    <p:sldId id="381" r:id="rId40"/>
    <p:sldId id="383" r:id="rId41"/>
    <p:sldId id="384" r:id="rId42"/>
    <p:sldId id="385" r:id="rId43"/>
    <p:sldId id="388" r:id="rId44"/>
    <p:sldId id="389" r:id="rId45"/>
    <p:sldId id="394" r:id="rId46"/>
    <p:sldId id="402" r:id="rId47"/>
    <p:sldId id="403" r:id="rId48"/>
    <p:sldId id="390" r:id="rId49"/>
  </p:sldIdLst>
  <p:sldSz cx="12192000" cy="6858000"/>
  <p:notesSz cx="6858000" cy="9144000"/>
  <p:embeddedFontLst>
    <p:embeddedFont>
      <p:font typeface="Times" panose="02020603050405020304" pitchFamily="18" charset="0"/>
      <p:regular r:id="rId52"/>
      <p:bold r:id="rId53"/>
      <p:italic r:id="rId54"/>
      <p:boldItalic r:id="rId55"/>
    </p:embeddedFont>
    <p:embeddedFont>
      <p:font typeface="Arial Black" panose="020B0A04020102020204" pitchFamily="34" charset="0"/>
      <p:bold r:id="rId56"/>
    </p:embeddedFont>
    <p:embeddedFont>
      <p:font typeface="MS PGothic" panose="020B0600070205080204" pitchFamily="34" charset="-128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MS Mincho" panose="02020609040205080304" pitchFamily="49" charset="-128"/>
      <p:regular r:id="rId62"/>
    </p:embeddedFont>
    <p:embeddedFont>
      <p:font typeface="MS PGothic" panose="020B0600070205080204" pitchFamily="34" charset="-128"/>
      <p:regular r:id="rId57"/>
    </p:embeddedFont>
    <p:embeddedFont>
      <p:font typeface="Wingdings 2" panose="05020102010507070707" pitchFamily="18" charset="2"/>
      <p:regular r:id="rId63"/>
    </p:embeddedFont>
    <p:embeddedFont>
      <p:font typeface="Verdana" panose="020B0604030504040204" pitchFamily="34" charset="0"/>
      <p:regular r:id="rId64"/>
      <p:bold r:id="rId65"/>
      <p:italic r:id="rId66"/>
      <p:boldItalic r:id="rId67"/>
    </p:embeddedFont>
    <p:embeddedFont>
      <p:font typeface="Wingdings 3" panose="05040102010807070707" pitchFamily="18" charset="2"/>
      <p:regular r:id="rId68"/>
    </p:embeddedFont>
    <p:embeddedFont>
      <p:font typeface="Lucida Sans Unicode" panose="020B0602030504020204" pitchFamily="34" charset="0"/>
      <p:regular r:id="rId6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6B56"/>
    <a:srgbClr val="E9B7AD"/>
    <a:srgbClr val="DA8574"/>
    <a:srgbClr val="DB8877"/>
    <a:srgbClr val="D36F5B"/>
    <a:srgbClr val="CD5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84" autoAdjust="0"/>
  </p:normalViewPr>
  <p:slideViewPr>
    <p:cSldViewPr snapToGrid="0">
      <p:cViewPr varScale="1">
        <p:scale>
          <a:sx n="84" d="100"/>
          <a:sy n="84" d="100"/>
        </p:scale>
        <p:origin x="634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934"/>
    </p:cViewPr>
  </p:sorterViewPr>
  <p:notesViewPr>
    <p:cSldViewPr snapToGrid="0"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B5616-98BC-4C77-84C3-BC0EA5FBE6D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57DB3-D72C-4B7A-A2CD-5C9C359A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0004E-F7C1-4490-A20E-963AB0C0A3F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5DD62-2586-4721-BCA4-5EBE62EE0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5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9EAF73-9CA7-4A67-ABC9-BFB95E8A4AB8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AB6C3A-F8BC-4C0A-B9DC-7B293C8FC3F1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DDEE1E-591C-4B21-A6FB-F3032489AD85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98382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0" y="2214563"/>
            <a:ext cx="5202767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485467" y="2214563"/>
            <a:ext cx="5204884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9500" y="63738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4" y="6376988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6285" y="6376988"/>
            <a:ext cx="2925233" cy="457200"/>
          </a:xfrm>
        </p:spPr>
        <p:txBody>
          <a:bodyPr/>
          <a:lstStyle>
            <a:lvl1pPr>
              <a:defRPr/>
            </a:lvl1pPr>
          </a:lstStyle>
          <a:p>
            <a:fld id="{802E2A65-0106-44F5-AAB9-A393FBBB0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37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98382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79500" y="2214563"/>
            <a:ext cx="5202767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5467" y="2214563"/>
            <a:ext cx="5204884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9500" y="63738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4" y="6376988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6285" y="6376988"/>
            <a:ext cx="2925233" cy="457200"/>
          </a:xfrm>
        </p:spPr>
        <p:txBody>
          <a:bodyPr/>
          <a:lstStyle>
            <a:lvl1pPr>
              <a:defRPr/>
            </a:lvl1pPr>
          </a:lstStyle>
          <a:p>
            <a:fld id="{4A5EE8BD-533F-4889-9128-67E177614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23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9CBC39-CB48-4303-9E81-4E8DE60B2B71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B1A646-366E-4817-A942-85E2119127F1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DD7FD0-ECA2-4D8F-BD8C-143F84CD0876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79B7A-84A5-4DE2-8505-F45D23122811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1D07C-BEAE-4ACA-B022-056DB3364006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948E4-C41E-484F-A500-8E4A129BEDFA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CF144-A298-46F6-ACB3-CDD4A5B9054C}" type="slidenum">
              <a:rPr lang="en-US" altLang="en-US" smtClean="0">
                <a:solidFill>
                  <a:srgbClr val="D1282E"/>
                </a:solidFill>
              </a:rPr>
              <a:pPr/>
              <a:t>‹#›</a:t>
            </a:fld>
            <a:endParaRPr lang="en-US" altLang="en-US">
              <a:solidFill>
                <a:srgbClr val="D1282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2F740E-5500-42A1-B250-7B64FB2BBF0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3B52D47-B55F-42D2-A450-2F781FAAE4EF}" type="slidenum">
              <a:rPr lang="en-US" altLang="en-US" sz="2400" smtClean="0">
                <a:solidFill>
                  <a:srgbClr val="D1282E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solidFill>
                <a:srgbClr val="D1282E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overthrow.com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pbs.org/tpt/constitution-usa-peter-sagal/watch/created-equal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thedailyshow.cc.com/extended-interviews/t0qi1l/john-lewis-extended-intervie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bs.org/tpt/constitution-usa-peter-sagal/watch/its-a-free-country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04967" y="1774209"/>
            <a:ext cx="11341290" cy="4331309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2"/>
                </a:solidFill>
              </a:rPr>
              <a:t>Civil </a:t>
            </a:r>
            <a:r>
              <a:rPr lang="en-US" sz="8000" dirty="0">
                <a:solidFill>
                  <a:schemeClr val="tx2"/>
                </a:solidFill>
              </a:rPr>
              <a:t>Liberties and </a:t>
            </a:r>
            <a:r>
              <a:rPr lang="en-US" sz="8000" dirty="0" smtClean="0">
                <a:solidFill>
                  <a:schemeClr val="tx2"/>
                </a:solidFill>
              </a:rPr>
              <a:t/>
            </a:r>
            <a:br>
              <a:rPr lang="en-US" sz="8000" dirty="0" smtClean="0">
                <a:solidFill>
                  <a:schemeClr val="tx2"/>
                </a:solidFill>
              </a:rPr>
            </a:br>
            <a:r>
              <a:rPr lang="en-US" sz="8000" dirty="0" smtClean="0">
                <a:solidFill>
                  <a:schemeClr val="tx2"/>
                </a:solidFill>
              </a:rPr>
              <a:t>Civil Rights</a:t>
            </a:r>
            <a:br>
              <a:rPr lang="en-US" sz="8000" dirty="0" smtClean="0">
                <a:solidFill>
                  <a:schemeClr val="tx2"/>
                </a:solidFill>
              </a:rPr>
            </a:br>
            <a:endParaRPr lang="en-US" sz="7300" dirty="0">
              <a:solidFill>
                <a:schemeClr val="tx2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073137" y="5565332"/>
            <a:ext cx="4039359" cy="754025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Symbolic Speech</a:t>
            </a:r>
            <a:endParaRPr lang="en-US" altLang="en-US" dirty="0"/>
          </a:p>
        </p:txBody>
      </p:sp>
      <p:pic>
        <p:nvPicPr>
          <p:cNvPr id="56326" name="Picture 103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54" y="1810802"/>
            <a:ext cx="2833449" cy="3881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Rectangle 102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dirty="0" smtClean="0"/>
              <a:t>Is this protected speech?</a:t>
            </a:r>
          </a:p>
          <a:p>
            <a:r>
              <a:rPr lang="en-US" altLang="en-US" sz="2800" dirty="0" smtClean="0"/>
              <a:t>Can you burn the flag in peaceful protest?</a:t>
            </a:r>
          </a:p>
          <a:p>
            <a:endParaRPr lang="en-US" altLang="en-US" sz="2400" dirty="0"/>
          </a:p>
        </p:txBody>
      </p:sp>
      <p:sp>
        <p:nvSpPr>
          <p:cNvPr id="56327" name="Text Box 1031"/>
          <p:cNvSpPr txBox="1">
            <a:spLocks noChangeArrowheads="1"/>
          </p:cNvSpPr>
          <p:nvPr/>
        </p:nvSpPr>
        <p:spPr bwMode="auto">
          <a:xfrm>
            <a:off x="5973234" y="6137275"/>
            <a:ext cx="48979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56330" name="Text Box 1034"/>
          <p:cNvSpPr txBox="1">
            <a:spLocks noChangeArrowheads="1"/>
          </p:cNvSpPr>
          <p:nvPr/>
        </p:nvSpPr>
        <p:spPr bwMode="auto">
          <a:xfrm>
            <a:off x="6705600" y="3353789"/>
            <a:ext cx="4647210" cy="188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endParaRPr lang="en-US" altLang="en-US" sz="2000" b="1" i="1" dirty="0" smtClean="0">
              <a:solidFill>
                <a:schemeClr val="folHlink"/>
              </a:solidFill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folHlink"/>
                </a:solidFill>
              </a:rPr>
              <a:t>Yes.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sz="2000" i="1" dirty="0" smtClean="0">
                <a:solidFill>
                  <a:schemeClr val="folHlink"/>
                </a:solidFill>
              </a:rPr>
              <a:t>Texas </a:t>
            </a:r>
            <a:r>
              <a:rPr lang="en-US" altLang="en-US" sz="2000" dirty="0">
                <a:solidFill>
                  <a:schemeClr val="folHlink"/>
                </a:solidFill>
              </a:rPr>
              <a:t>v.</a:t>
            </a:r>
            <a:r>
              <a:rPr lang="en-US" altLang="en-US" sz="2000" i="1" dirty="0">
                <a:solidFill>
                  <a:schemeClr val="folHlink"/>
                </a:solidFill>
              </a:rPr>
              <a:t> Johnson</a:t>
            </a:r>
            <a:r>
              <a:rPr lang="en-US" altLang="en-US" sz="2000" dirty="0">
                <a:solidFill>
                  <a:schemeClr val="folHlink"/>
                </a:solidFill>
              </a:rPr>
              <a:t> (1989)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 altLang="en-US" sz="18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6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C:\Documents and Settings\user\My Documents\My Pictures\uspol\kk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67594"/>
            <a:ext cx="4434546" cy="26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138" y="609600"/>
            <a:ext cx="11203929" cy="1143000"/>
          </a:xfrm>
        </p:spPr>
        <p:txBody>
          <a:bodyPr/>
          <a:lstStyle/>
          <a:p>
            <a:r>
              <a:rPr lang="en-US" altLang="en-US" dirty="0"/>
              <a:t>Freedom of Expression</a:t>
            </a:r>
          </a:p>
        </p:txBody>
      </p:sp>
      <p:pic>
        <p:nvPicPr>
          <p:cNvPr id="30722" name="Picture 2" descr="http://drrichswier.com/wp-content/uploads/hillary-the-movie-poster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4" y="1684931"/>
            <a:ext cx="1990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118266" y="2651225"/>
            <a:ext cx="593766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dirty="0" smtClean="0"/>
              <a:t>    </a:t>
            </a:r>
            <a:r>
              <a:rPr lang="en-US" altLang="en-US" sz="2400" dirty="0" smtClean="0"/>
              <a:t>Are these both protected </a:t>
            </a:r>
            <a:r>
              <a:rPr lang="en-US" altLang="en-US" sz="2400" dirty="0"/>
              <a:t>speech</a:t>
            </a:r>
            <a:r>
              <a:rPr lang="en-US" altLang="en-US" sz="2400" dirty="0" smtClean="0"/>
              <a:t>?</a:t>
            </a:r>
            <a:endParaRPr lang="en-US" altLang="en-US" sz="2400" dirty="0"/>
          </a:p>
          <a:p>
            <a:pPr lvl="1" algn="r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1"/>
                </a:solidFill>
              </a:rPr>
              <a:t>Yes.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85008"/>
            <a:ext cx="9838267" cy="1056904"/>
          </a:xfrm>
        </p:spPr>
        <p:txBody>
          <a:bodyPr/>
          <a:lstStyle/>
          <a:p>
            <a:r>
              <a:rPr lang="en-US" altLang="en-US" dirty="0"/>
              <a:t>Freedom of Expression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5631" y="1330037"/>
            <a:ext cx="6697683" cy="4765964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When is speech NOT protected?</a:t>
            </a:r>
            <a:endParaRPr lang="en-US" altLang="en-US" sz="2400" dirty="0"/>
          </a:p>
          <a:p>
            <a:pPr lvl="2"/>
            <a:r>
              <a:rPr lang="en-US" altLang="en-US" sz="2000" i="1" dirty="0" err="1"/>
              <a:t>Schenck</a:t>
            </a:r>
            <a:r>
              <a:rPr lang="en-US" altLang="en-US" sz="2000" i="1" dirty="0"/>
              <a:t> v. United States</a:t>
            </a:r>
            <a:r>
              <a:rPr lang="en-US" altLang="en-US" sz="2000" dirty="0"/>
              <a:t> (1919) </a:t>
            </a:r>
            <a:r>
              <a:rPr lang="en-US" altLang="en-US" sz="2000" dirty="0" smtClean="0"/>
              <a:t>– not if it demonstrates a “clear </a:t>
            </a:r>
            <a:r>
              <a:rPr lang="en-US" altLang="en-US" sz="2000" dirty="0"/>
              <a:t>and present danger”</a:t>
            </a:r>
          </a:p>
          <a:p>
            <a:pPr lvl="2"/>
            <a:r>
              <a:rPr lang="en-US" altLang="en-US" sz="2000" i="1" dirty="0" err="1"/>
              <a:t>Gitlow</a:t>
            </a:r>
            <a:r>
              <a:rPr lang="en-US" altLang="en-US" sz="2000" i="1" dirty="0"/>
              <a:t> v. New York</a:t>
            </a:r>
            <a:r>
              <a:rPr lang="en-US" altLang="en-US" sz="2000" dirty="0"/>
              <a:t> (1925) </a:t>
            </a:r>
            <a:r>
              <a:rPr lang="en-US" altLang="en-US" sz="2000" dirty="0" smtClean="0"/>
              <a:t>– not if it “advocated </a:t>
            </a:r>
            <a:r>
              <a:rPr lang="en-US" altLang="en-US" sz="2000" dirty="0"/>
              <a:t>the violent overthrow of the </a:t>
            </a:r>
            <a:r>
              <a:rPr lang="en-US" altLang="en-US" sz="2000" dirty="0" smtClean="0"/>
              <a:t>government”</a:t>
            </a:r>
            <a:endParaRPr lang="en-US" altLang="en-US" sz="2000" dirty="0"/>
          </a:p>
          <a:p>
            <a:pPr lvl="2"/>
            <a:r>
              <a:rPr lang="en-US" altLang="en-US" sz="2000" i="1" dirty="0"/>
              <a:t>Brandenburg v. Ohio</a:t>
            </a:r>
            <a:r>
              <a:rPr lang="en-US" altLang="en-US" sz="2000" dirty="0"/>
              <a:t> (1969) </a:t>
            </a:r>
            <a:r>
              <a:rPr lang="en-US" altLang="en-US" sz="2000" dirty="0" smtClean="0"/>
              <a:t>– not if the speaker caused “incitement </a:t>
            </a:r>
            <a:r>
              <a:rPr lang="en-US" altLang="en-US" sz="2000" dirty="0"/>
              <a:t>to imminent </a:t>
            </a:r>
            <a:r>
              <a:rPr lang="en-US" altLang="en-US" sz="2000" dirty="0" smtClean="0"/>
              <a:t>lawlessness”</a:t>
            </a:r>
          </a:p>
          <a:p>
            <a:pPr lvl="2"/>
            <a:r>
              <a:rPr lang="en-US" altLang="en-US" dirty="0" smtClean="0"/>
              <a:t>“fighting </a:t>
            </a:r>
            <a:r>
              <a:rPr lang="en-US" altLang="en-US" dirty="0"/>
              <a:t>words</a:t>
            </a:r>
            <a:r>
              <a:rPr lang="en-US" altLang="en-US" dirty="0" smtClean="0"/>
              <a:t>”--words </a:t>
            </a:r>
            <a:r>
              <a:rPr lang="en-US" altLang="en-US" dirty="0"/>
              <a:t>which would likely make the person </a:t>
            </a:r>
            <a:r>
              <a:rPr lang="en-US" altLang="en-US" dirty="0" smtClean="0"/>
              <a:t>to whom </a:t>
            </a:r>
            <a:r>
              <a:rPr lang="en-US" altLang="en-US" dirty="0"/>
              <a:t>they are addressed commit an act of </a:t>
            </a:r>
            <a:r>
              <a:rPr lang="en-US" altLang="en-US" dirty="0" smtClean="0"/>
              <a:t>violence (intended to cause the hearer to react toward the speaker)</a:t>
            </a:r>
          </a:p>
        </p:txBody>
      </p:sp>
      <p:pic>
        <p:nvPicPr>
          <p:cNvPr id="21510" name="Picture 6" descr="C:\Documents and Settings\user\My Documents\My Pictures\uspol\3-d-audience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9" y="2030681"/>
            <a:ext cx="2450080" cy="32104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34" y="609600"/>
            <a:ext cx="9838267" cy="1143000"/>
          </a:xfrm>
        </p:spPr>
        <p:txBody>
          <a:bodyPr/>
          <a:lstStyle/>
          <a:p>
            <a:r>
              <a:rPr lang="en-US" altLang="en-US" dirty="0" smtClean="0"/>
              <a:t>Freedom of Expression</a:t>
            </a:r>
            <a:endParaRPr lang="en-US" alt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1978" y="1508167"/>
            <a:ext cx="9283700" cy="4999604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altLang="en-US" sz="2000" dirty="0" smtClean="0"/>
              <a:t>When is speech NOT protected?</a:t>
            </a:r>
          </a:p>
          <a:p>
            <a:pPr marL="393192" lvl="1" indent="0">
              <a:buNone/>
            </a:pPr>
            <a:r>
              <a:rPr lang="en-US" altLang="en-US" sz="2000" dirty="0" smtClean="0"/>
              <a:t>Obscenity</a:t>
            </a:r>
          </a:p>
          <a:p>
            <a:pPr lvl="1"/>
            <a:r>
              <a:rPr lang="en-US" altLang="en-US" sz="2000" dirty="0" smtClean="0"/>
              <a:t>A legal definition</a:t>
            </a:r>
          </a:p>
          <a:p>
            <a:pPr lvl="1"/>
            <a:r>
              <a:rPr lang="en-US" altLang="en-US" sz="2000" i="1" dirty="0" smtClean="0"/>
              <a:t>Pornography ≠ obscenity</a:t>
            </a:r>
          </a:p>
          <a:p>
            <a:pPr>
              <a:lnSpc>
                <a:spcPct val="90000"/>
              </a:lnSpc>
            </a:pPr>
            <a:r>
              <a:rPr lang="en-US" altLang="en-US" sz="2000" i="1" dirty="0" smtClean="0"/>
              <a:t>Miller v. </a:t>
            </a:r>
            <a:r>
              <a:rPr lang="en-US" altLang="en-US" sz="2000" i="1" dirty="0"/>
              <a:t>California</a:t>
            </a:r>
            <a:r>
              <a:rPr lang="en-US" altLang="en-US" sz="2000" dirty="0"/>
              <a:t> (1973)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Average </a:t>
            </a:r>
            <a:r>
              <a:rPr lang="en-US" altLang="en-US" sz="2000" dirty="0" smtClean="0"/>
              <a:t>person </a:t>
            </a:r>
            <a:r>
              <a:rPr lang="en-US" altLang="en-US" sz="2000" dirty="0"/>
              <a:t>finds it violates </a:t>
            </a:r>
            <a:endParaRPr lang="en-US" altLang="en-US" sz="2000" dirty="0" smtClean="0"/>
          </a:p>
          <a:p>
            <a:pPr marL="393192" lvl="1" indent="0">
              <a:lnSpc>
                <a:spcPct val="90000"/>
              </a:lnSpc>
              <a:buNone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contemporary </a:t>
            </a:r>
            <a:r>
              <a:rPr lang="en-US" altLang="en-US" sz="2000" dirty="0"/>
              <a:t>community standards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Work taken as a whole appeals to a prurient interest in sex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Work depicts patently offensive sexual conduct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Work lacks serious redeeming literary, artistic, political, or scientific </a:t>
            </a:r>
            <a:r>
              <a:rPr lang="en-US" altLang="en-US" sz="2000" dirty="0" smtClean="0"/>
              <a:t>value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A community-based standard</a:t>
            </a:r>
            <a:endParaRPr lang="en-US" altLang="en-US" sz="2000" dirty="0"/>
          </a:p>
          <a:p>
            <a:pPr lvl="2" algn="r"/>
            <a:r>
              <a:rPr lang="en-US" altLang="en-US" sz="2000" dirty="0" smtClean="0"/>
              <a:t>Almost all internet speech is unregulated in America because there is no “community standard” on the worldwide web </a:t>
            </a:r>
          </a:p>
          <a:p>
            <a:pPr marL="630936" lvl="2" indent="0" algn="r">
              <a:buNone/>
            </a:pP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Reno v. ACLU, </a:t>
            </a:r>
            <a:r>
              <a:rPr lang="en-US" altLang="en-US" sz="2000" dirty="0" smtClean="0"/>
              <a:t>1997)</a:t>
            </a:r>
            <a:endParaRPr lang="en-US" altLang="en-US" sz="2000" dirty="0"/>
          </a:p>
        </p:txBody>
      </p:sp>
      <p:pic>
        <p:nvPicPr>
          <p:cNvPr id="63499" name="Picture 11" descr="C:\Documents and Settings\user\My Documents\My Pictures\uspol\pornography_copy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228" y="242144"/>
            <a:ext cx="5204884" cy="3090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10133611" y="1626920"/>
            <a:ext cx="1896093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501" name="Picture 13" descr="C:\Documents and Settings\user\My Documents\My Pictures\uspol\nopo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582" y="2036495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Freedom of Expression</a:t>
            </a:r>
          </a:p>
        </p:txBody>
      </p:sp>
      <p:pic>
        <p:nvPicPr>
          <p:cNvPr id="61445" name="Picture 5" descr="C:\Documents and Settings\user\My Documents\My Pictures\uspol\Bh4j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69" y="2855119"/>
            <a:ext cx="3467100" cy="2600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400800" y="3886201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chemeClr val="folHlink"/>
                </a:solidFill>
              </a:rPr>
              <a:t>No. </a:t>
            </a:r>
            <a:r>
              <a:rPr lang="en-US" altLang="en-US" sz="2800" i="1" dirty="0">
                <a:solidFill>
                  <a:schemeClr val="folHlink"/>
                </a:solidFill>
              </a:rPr>
              <a:t>Morse</a:t>
            </a:r>
            <a:r>
              <a:rPr lang="en-US" altLang="en-US" sz="2800" dirty="0">
                <a:solidFill>
                  <a:schemeClr val="folHlink"/>
                </a:solidFill>
              </a:rPr>
              <a:t> v. </a:t>
            </a:r>
            <a:r>
              <a:rPr lang="en-US" altLang="en-US" sz="2800" i="1" dirty="0">
                <a:solidFill>
                  <a:schemeClr val="folHlink"/>
                </a:solidFill>
              </a:rPr>
              <a:t>Frederick</a:t>
            </a:r>
            <a:r>
              <a:rPr lang="en-US" altLang="en-US" sz="2800" dirty="0">
                <a:solidFill>
                  <a:schemeClr val="folHlink"/>
                </a:solidFill>
              </a:rPr>
              <a:t> (</a:t>
            </a:r>
            <a:r>
              <a:rPr lang="en-US" altLang="en-US" sz="2800" dirty="0" smtClean="0">
                <a:solidFill>
                  <a:schemeClr val="folHlink"/>
                </a:solidFill>
              </a:rPr>
              <a:t>2007)</a:t>
            </a:r>
            <a:endParaRPr lang="en-US" altLang="en-US" sz="2800" dirty="0">
              <a:solidFill>
                <a:schemeClr val="folHlink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807200" y="3048000"/>
            <a:ext cx="4344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sz="2400" dirty="0" smtClean="0"/>
              <a:t>Is </a:t>
            </a:r>
            <a:r>
              <a:rPr lang="en-US" altLang="en-US" sz="2400" dirty="0"/>
              <a:t>this protected speech?</a:t>
            </a:r>
          </a:p>
        </p:txBody>
      </p:sp>
    </p:spTree>
    <p:extLst>
      <p:ext uri="{BB962C8B-B14F-4D97-AF65-F5344CB8AC3E}">
        <p14:creationId xmlns:p14="http://schemas.microsoft.com/office/powerpoint/2010/main" val="35289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Freedom of the Press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0" y="2214563"/>
            <a:ext cx="5202767" cy="2713697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Does the media have unlimited free speech?</a:t>
            </a:r>
          </a:p>
          <a:p>
            <a:r>
              <a:rPr lang="en-US" altLang="en-US" sz="2000" i="1" dirty="0" smtClean="0"/>
              <a:t>Print media enjoys freedom from “prior restraint”</a:t>
            </a:r>
          </a:p>
          <a:p>
            <a:r>
              <a:rPr lang="en-US" altLang="en-US" sz="2000" i="1" dirty="0" smtClean="0"/>
              <a:t>Broadcast media must obey certain restrictions enforced by the FCC</a:t>
            </a:r>
            <a:endParaRPr lang="en-US" altLang="en-US" sz="2000" i="1" dirty="0"/>
          </a:p>
        </p:txBody>
      </p:sp>
      <p:pic>
        <p:nvPicPr>
          <p:cNvPr id="23791" name="Picture 239" descr="C:\Documents and Settings\user\My Documents\My Pictures\uspol\time_magazine_cover_of_pentagon_paper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44" y="3254597"/>
            <a:ext cx="1371600" cy="1801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Freedom of the Press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1" y="1591295"/>
            <a:ext cx="5524500" cy="4504706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When is the Press NOT protected?</a:t>
            </a:r>
          </a:p>
          <a:p>
            <a:r>
              <a:rPr lang="en-US" altLang="en-US" sz="2800" dirty="0" smtClean="0"/>
              <a:t>Slander (spoken) and Libel (written) are not protected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Two factors define this</a:t>
            </a:r>
            <a:endParaRPr lang="en-US" altLang="en-US" sz="2400" dirty="0"/>
          </a:p>
          <a:p>
            <a:pPr lvl="2"/>
            <a:r>
              <a:rPr lang="en-US" altLang="en-US" sz="2000" dirty="0"/>
              <a:t>Knowingly publish with reckless disregard </a:t>
            </a:r>
            <a:r>
              <a:rPr lang="en-US" altLang="en-US" sz="2000" dirty="0" smtClean="0"/>
              <a:t>as </a:t>
            </a:r>
            <a:r>
              <a:rPr lang="en-US" altLang="en-US" sz="2000" dirty="0"/>
              <a:t>the truth statements known to be </a:t>
            </a:r>
            <a:r>
              <a:rPr lang="en-US" altLang="en-US" sz="2000" dirty="0" smtClean="0"/>
              <a:t>false</a:t>
            </a:r>
          </a:p>
          <a:p>
            <a:pPr lvl="2"/>
            <a:r>
              <a:rPr lang="en-US" altLang="en-US" sz="2000" dirty="0" smtClean="0"/>
              <a:t>Intentionally injurious </a:t>
            </a:r>
            <a:r>
              <a:rPr lang="en-US" altLang="en-US" sz="2000" dirty="0"/>
              <a:t>to person’s </a:t>
            </a:r>
            <a:r>
              <a:rPr lang="en-US" altLang="en-US" sz="2000" dirty="0" smtClean="0"/>
              <a:t>character or reputation (malicious intent)</a:t>
            </a:r>
            <a:endParaRPr lang="en-US" altLang="en-US" sz="2000" dirty="0"/>
          </a:p>
          <a:p>
            <a:pPr marL="914400" lvl="2" indent="0">
              <a:buNone/>
            </a:pPr>
            <a:endParaRPr lang="en-US" altLang="en-US" sz="2000" dirty="0"/>
          </a:p>
        </p:txBody>
      </p:sp>
      <p:pic>
        <p:nvPicPr>
          <p:cNvPr id="25608" name="Picture 8" descr="C:\Documents and Settings\user\My Documents\My Pictures\uspol\cheneyrobo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1" y="2209800"/>
            <a:ext cx="4002617" cy="3881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Freedom to </a:t>
            </a:r>
            <a:r>
              <a:rPr lang="en-US" altLang="en-US" dirty="0" smtClean="0"/>
              <a:t>Peaceably Assemble</a:t>
            </a:r>
            <a:endParaRPr lang="en-US" alt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Balance right to free association with right for public order</a:t>
            </a:r>
          </a:p>
          <a:p>
            <a:r>
              <a:rPr lang="en-US" altLang="en-US" dirty="0"/>
              <a:t>Permissible for localities to require permits in order to </a:t>
            </a:r>
            <a:r>
              <a:rPr lang="en-US" altLang="en-US" dirty="0" smtClean="0"/>
              <a:t>protest</a:t>
            </a:r>
          </a:p>
          <a:p>
            <a:r>
              <a:rPr lang="en-US" altLang="en-US" dirty="0" smtClean="0"/>
              <a:t>Can a predominantly-Jewish town withhold a permit allowing the NAZIs to hold a rally?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No. </a:t>
            </a:r>
            <a:r>
              <a:rPr lang="en-US" b="0" i="1" dirty="0">
                <a:solidFill>
                  <a:schemeClr val="accent1"/>
                </a:solidFill>
                <a:latin typeface="Linux Libertine"/>
              </a:rPr>
              <a:t>National Socialist Party of America v. Village of </a:t>
            </a:r>
            <a:r>
              <a:rPr lang="en-US" b="0" i="1" dirty="0" smtClean="0">
                <a:solidFill>
                  <a:schemeClr val="accent1"/>
                </a:solidFill>
                <a:latin typeface="Linux Libertine"/>
              </a:rPr>
              <a:t>Skokie </a:t>
            </a:r>
            <a:r>
              <a:rPr lang="en-US" b="0" dirty="0" smtClean="0">
                <a:solidFill>
                  <a:schemeClr val="accent1"/>
                </a:solidFill>
                <a:latin typeface="Linux Libertine"/>
              </a:rPr>
              <a:t>(1977)</a:t>
            </a:r>
            <a:endParaRPr lang="en-US" b="0" dirty="0">
              <a:solidFill>
                <a:schemeClr val="accent1"/>
              </a:solidFill>
              <a:latin typeface="Linux Libertine"/>
            </a:endParaRPr>
          </a:p>
          <a:p>
            <a:endParaRPr lang="en-US" altLang="en-US" dirty="0"/>
          </a:p>
        </p:txBody>
      </p:sp>
      <p:pic>
        <p:nvPicPr>
          <p:cNvPr id="65542" name="Picture 6" descr="C:\Documents and Settings\user\My Documents\My Pictures\uspol\Iraqwarprotes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1" y="2514600"/>
            <a:ext cx="5204884" cy="292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6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1st </a:t>
            </a:r>
            <a:r>
              <a:rPr lang="en-US" altLang="en-US" dirty="0" smtClean="0"/>
              <a:t>Amendment:  Freedom of Religion</a:t>
            </a:r>
            <a:endParaRPr lang="en-US" altLang="en-US" dirty="0"/>
          </a:p>
        </p:txBody>
      </p:sp>
      <p:pic>
        <p:nvPicPr>
          <p:cNvPr id="10246" name="Picture 6" descr="C:\Documents and Settings\user\My Documents\My Pictures\uspol\InGodWeTrust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1" y="2438400"/>
            <a:ext cx="5202767" cy="292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502401" y="2514600"/>
            <a:ext cx="5204884" cy="3881438"/>
          </a:xfrm>
        </p:spPr>
        <p:txBody>
          <a:bodyPr/>
          <a:lstStyle/>
          <a:p>
            <a:r>
              <a:rPr lang="en-US" altLang="en-US" sz="2800" dirty="0" smtClean="0"/>
              <a:t>Two clauses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Establishment Clause</a:t>
            </a:r>
            <a:endParaRPr lang="en-US" altLang="en-US" sz="2400" dirty="0"/>
          </a:p>
          <a:p>
            <a:pPr lvl="1"/>
            <a:r>
              <a:rPr lang="en-US" altLang="en-US" sz="2400" dirty="0"/>
              <a:t>Free </a:t>
            </a:r>
            <a:r>
              <a:rPr lang="en-US" altLang="en-US" sz="2400" dirty="0" smtClean="0"/>
              <a:t>Exercise Clause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65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Establishment Clause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Can public school funding be used to supplement private (mainly Catholic) school teachers’ salaries?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No</a:t>
            </a:r>
            <a:r>
              <a:rPr lang="en-US" altLang="en-US" dirty="0"/>
              <a:t>. </a:t>
            </a:r>
            <a:r>
              <a:rPr lang="en-US" altLang="en-US" i="1" dirty="0" smtClean="0"/>
              <a:t>Lemon </a:t>
            </a:r>
            <a:r>
              <a:rPr lang="en-US" altLang="en-US" i="1" dirty="0"/>
              <a:t>v. </a:t>
            </a:r>
            <a:r>
              <a:rPr lang="en-US" altLang="en-US" i="1" dirty="0" smtClean="0"/>
              <a:t>Kurtzman</a:t>
            </a:r>
            <a:r>
              <a:rPr lang="en-US" altLang="en-US" dirty="0" smtClean="0"/>
              <a:t> (1971)</a:t>
            </a:r>
            <a:endParaRPr lang="en-US" altLang="en-US" i="1" dirty="0"/>
          </a:p>
          <a:p>
            <a:pPr lvl="1"/>
            <a:r>
              <a:rPr lang="en-US" altLang="en-US" dirty="0"/>
              <a:t>Aid must be secular in intent</a:t>
            </a:r>
          </a:p>
          <a:p>
            <a:pPr lvl="1"/>
            <a:r>
              <a:rPr lang="en-US" altLang="en-US" dirty="0"/>
              <a:t>Its primary effect can neither enhance nor inhibit religion</a:t>
            </a:r>
          </a:p>
          <a:p>
            <a:pPr lvl="1"/>
            <a:r>
              <a:rPr lang="en-US" altLang="en-US" dirty="0"/>
              <a:t>Government must avoid “excessive entanglement” with religion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Religious Freedom</a:t>
            </a:r>
          </a:p>
        </p:txBody>
      </p:sp>
    </p:spTree>
    <p:extLst>
      <p:ext uri="{BB962C8B-B14F-4D97-AF65-F5344CB8AC3E}">
        <p14:creationId xmlns:p14="http://schemas.microsoft.com/office/powerpoint/2010/main" val="10503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Civil Liberties vs. Civil Rights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603" y="1254148"/>
            <a:ext cx="5386917" cy="762000"/>
          </a:xfrm>
        </p:spPr>
        <p:txBody>
          <a:bodyPr/>
          <a:lstStyle/>
          <a:p>
            <a:r>
              <a:rPr lang="en-US" smtClean="0"/>
              <a:t>Civil liberties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332367" y="1242273"/>
            <a:ext cx="5389033" cy="762000"/>
          </a:xfrm>
        </p:spPr>
        <p:txBody>
          <a:bodyPr/>
          <a:lstStyle/>
          <a:p>
            <a:r>
              <a:rPr lang="en-US" smtClean="0"/>
              <a:t>Civil rights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2208810"/>
            <a:ext cx="5386917" cy="31772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place limits on government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give the individual "liberty" from the actions of the government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provide “due process” of the laws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Bill of Rights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08810"/>
            <a:ext cx="5389033" cy="31772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deliberate actions taken by government to create equal conditions for 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provide equal protection of groups in the minority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14</a:t>
            </a:r>
            <a:r>
              <a:rPr lang="en-US" baseline="30000" smtClean="0">
                <a:latin typeface="Arial Black" panose="020B0A04020102020204" pitchFamily="34" charset="0"/>
              </a:rPr>
              <a:t>th</a:t>
            </a:r>
            <a:r>
              <a:rPr lang="en-US" smtClean="0">
                <a:latin typeface="Arial Black" panose="020B0A04020102020204" pitchFamily="34" charset="0"/>
              </a:rPr>
              <a:t> Amendment</a:t>
            </a:r>
          </a:p>
          <a:p>
            <a:pPr marL="109728" indent="0">
              <a:buNone/>
            </a:pPr>
            <a:r>
              <a:rPr lang="en-US" smtClean="0">
                <a:latin typeface="Arial Black" panose="020B0A04020102020204" pitchFamily="34" charset="0"/>
              </a:rPr>
              <a:t>   “equal protection”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36" y="4151049"/>
            <a:ext cx="2224585" cy="152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084970" y="4248709"/>
            <a:ext cx="1386277" cy="177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601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Does the government assist religious schools with tax dollars today?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Religious Freedom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87896" y="2343398"/>
            <a:ext cx="8026400" cy="361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sz="2800" dirty="0" smtClean="0">
                <a:solidFill>
                  <a:schemeClr val="folHlink"/>
                </a:solidFill>
              </a:rPr>
              <a:t>Yes. 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sz="2800" dirty="0" smtClean="0">
                <a:solidFill>
                  <a:schemeClr val="folHlink"/>
                </a:solidFill>
              </a:rPr>
              <a:t>Courts </a:t>
            </a:r>
            <a:r>
              <a:rPr lang="en-US" altLang="en-US" sz="2800" dirty="0">
                <a:solidFill>
                  <a:schemeClr val="folHlink"/>
                </a:solidFill>
              </a:rPr>
              <a:t>have ruled that it is ok for tax dollars to be spent on: school lunch, transportation, speech/hearing support, standardized tests, computer purchases and internet access, vouchers; subject to Lemon test restrictions</a:t>
            </a: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Religious Freedom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Is School Prayer protected?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Mandatory?</a:t>
            </a:r>
            <a:br>
              <a:rPr lang="en-US" altLang="en-US" sz="20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Daily bible readings?</a:t>
            </a:r>
            <a:br>
              <a:rPr lang="en-US" altLang="en-US" sz="2000" dirty="0"/>
            </a:br>
            <a:endParaRPr lang="en-US" altLang="en-US" sz="2000" dirty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>
              <a:solidFill>
                <a:schemeClr val="folHlink"/>
              </a:solidFill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>
                <a:solidFill>
                  <a:schemeClr val="folHlink"/>
                </a:solidFill>
              </a:rPr>
              <a:t> 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Moment of silent prayer?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Moment of silence for non-religious reasons?</a:t>
            </a:r>
          </a:p>
        </p:txBody>
      </p:sp>
      <p:pic>
        <p:nvPicPr>
          <p:cNvPr id="13318" name="Picture 6" descr="C:\Documents and Settings\user\My Documents\My Pictures\uspol\school%20prayer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25" y="2214563"/>
            <a:ext cx="3881437" cy="3881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86297" y="2787135"/>
            <a:ext cx="3371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b="1" i="1" dirty="0">
                <a:solidFill>
                  <a:schemeClr val="folHlink"/>
                </a:solidFill>
              </a:rPr>
              <a:t>No.</a:t>
            </a:r>
            <a:r>
              <a:rPr lang="en-US" altLang="en-US" sz="1800" i="1" dirty="0">
                <a:solidFill>
                  <a:schemeClr val="folHlink"/>
                </a:solidFill>
              </a:rPr>
              <a:t> Engel </a:t>
            </a:r>
            <a:r>
              <a:rPr lang="en-US" altLang="en-US" sz="1800" dirty="0">
                <a:solidFill>
                  <a:schemeClr val="folHlink"/>
                </a:solidFill>
              </a:rPr>
              <a:t>v</a:t>
            </a:r>
            <a:r>
              <a:rPr lang="en-US" altLang="en-US" sz="1800" i="1" dirty="0">
                <a:solidFill>
                  <a:schemeClr val="folHlink"/>
                </a:solidFill>
              </a:rPr>
              <a:t>. Vitale</a:t>
            </a:r>
            <a:r>
              <a:rPr lang="en-US" altLang="en-US" sz="1800" dirty="0">
                <a:solidFill>
                  <a:schemeClr val="folHlink"/>
                </a:solidFill>
              </a:rPr>
              <a:t> (1962)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86297" y="3580369"/>
            <a:ext cx="471450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1" dirty="0">
                <a:solidFill>
                  <a:schemeClr val="folHlink"/>
                </a:solidFill>
              </a:rPr>
              <a:t>No</a:t>
            </a:r>
            <a:r>
              <a:rPr lang="en-US" altLang="en-US" sz="1800" i="1" dirty="0">
                <a:solidFill>
                  <a:schemeClr val="folHlink"/>
                </a:solidFill>
              </a:rPr>
              <a:t>. Abington School District</a:t>
            </a:r>
            <a:r>
              <a:rPr lang="en-US" altLang="en-US" sz="1800" dirty="0">
                <a:solidFill>
                  <a:schemeClr val="folHlink"/>
                </a:solidFill>
              </a:rPr>
              <a:t> v.</a:t>
            </a:r>
            <a:r>
              <a:rPr lang="en-US" altLang="en-US" sz="1800" i="1" dirty="0">
                <a:solidFill>
                  <a:schemeClr val="folHlink"/>
                </a:solidFill>
              </a:rPr>
              <a:t> </a:t>
            </a:r>
            <a:r>
              <a:rPr lang="en-US" altLang="en-US" sz="1800" i="1" dirty="0" err="1">
                <a:solidFill>
                  <a:schemeClr val="folHlink"/>
                </a:solidFill>
              </a:rPr>
              <a:t>Schempp</a:t>
            </a:r>
            <a:r>
              <a:rPr lang="en-US" altLang="en-US" sz="1800" dirty="0">
                <a:solidFill>
                  <a:schemeClr val="folHlink"/>
                </a:solidFill>
              </a:rPr>
              <a:t> (1963)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686297" y="4689556"/>
            <a:ext cx="4206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1">
                <a:solidFill>
                  <a:schemeClr val="folHlink"/>
                </a:solidFill>
              </a:rPr>
              <a:t>No.</a:t>
            </a:r>
            <a:r>
              <a:rPr lang="en-US" altLang="en-US" sz="1800" i="1">
                <a:solidFill>
                  <a:schemeClr val="folHlink"/>
                </a:solidFill>
              </a:rPr>
              <a:t> Wallace </a:t>
            </a:r>
            <a:r>
              <a:rPr lang="en-US" altLang="en-US" sz="1800">
                <a:solidFill>
                  <a:schemeClr val="folHlink"/>
                </a:solidFill>
              </a:rPr>
              <a:t>v.</a:t>
            </a:r>
            <a:r>
              <a:rPr lang="en-US" altLang="en-US" sz="1800" i="1">
                <a:solidFill>
                  <a:schemeClr val="folHlink"/>
                </a:solidFill>
              </a:rPr>
              <a:t> Jaffree</a:t>
            </a:r>
            <a:r>
              <a:rPr lang="en-US" altLang="en-US" sz="1800">
                <a:solidFill>
                  <a:schemeClr val="folHlink"/>
                </a:solidFill>
              </a:rPr>
              <a:t> (1985)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015999" y="5624658"/>
            <a:ext cx="6382327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chemeClr val="folHlink"/>
                </a:solidFill>
              </a:rPr>
              <a:t>Yes</a:t>
            </a:r>
            <a:r>
              <a:rPr lang="en-US" altLang="en-US" sz="1800" b="1" i="1" dirty="0">
                <a:solidFill>
                  <a:schemeClr val="folHlink"/>
                </a:solidFill>
              </a:rPr>
              <a:t>.</a:t>
            </a:r>
            <a:r>
              <a:rPr lang="en-US" altLang="en-US" sz="1800" i="1" dirty="0">
                <a:solidFill>
                  <a:schemeClr val="folHlink"/>
                </a:solidFill>
              </a:rPr>
              <a:t> Brown </a:t>
            </a:r>
            <a:r>
              <a:rPr lang="en-US" altLang="en-US" sz="1800" dirty="0">
                <a:solidFill>
                  <a:schemeClr val="folHlink"/>
                </a:solidFill>
              </a:rPr>
              <a:t>v.</a:t>
            </a:r>
            <a:r>
              <a:rPr lang="en-US" altLang="en-US" sz="1800" i="1" dirty="0">
                <a:solidFill>
                  <a:schemeClr val="folHlink"/>
                </a:solidFill>
              </a:rPr>
              <a:t> Gwinnett County S.D</a:t>
            </a:r>
            <a:r>
              <a:rPr lang="en-US" altLang="en-US" sz="1800" dirty="0">
                <a:solidFill>
                  <a:schemeClr val="folHlink"/>
                </a:solidFill>
              </a:rPr>
              <a:t>. (1997)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99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9" grpId="0" autoUpdateAnimBg="0"/>
      <p:bldP spid="13320" grpId="0" autoUpdateAnimBg="0"/>
      <p:bldP spid="13321" grpId="0" autoUpdateAnimBg="0"/>
      <p:bldP spid="1332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Religious Freedom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Permissible to have school functions </a:t>
            </a:r>
            <a:r>
              <a:rPr lang="en-US" altLang="en-US" sz="2800" dirty="0" smtClean="0"/>
              <a:t>(like graduation</a:t>
            </a:r>
            <a:r>
              <a:rPr lang="en-US" altLang="en-US" sz="2800" dirty="0"/>
              <a:t>) in a church, with religious icons on display?</a:t>
            </a:r>
          </a:p>
          <a:p>
            <a:pPr>
              <a:buFont typeface="Wingdings" pitchFamily="2" charset="2"/>
              <a:buNone/>
            </a:pPr>
            <a:endParaRPr lang="en-US" altLang="en-US" sz="2800" dirty="0">
              <a:solidFill>
                <a:schemeClr val="folHlink"/>
              </a:solidFill>
            </a:endParaRPr>
          </a:p>
        </p:txBody>
      </p:sp>
      <p:pic>
        <p:nvPicPr>
          <p:cNvPr id="75782" name="Picture 6" descr="C:\Documents and Settings\user\My Documents\My Pictures\uspol\schoolchurch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44" y="2726531"/>
            <a:ext cx="4953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964541" y="3932483"/>
            <a:ext cx="508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folHlink"/>
                </a:solidFill>
              </a:rPr>
              <a:t>No</a:t>
            </a:r>
            <a:r>
              <a:rPr lang="en-US" altLang="en-US" dirty="0">
                <a:solidFill>
                  <a:schemeClr val="folHlink"/>
                </a:solidFill>
              </a:rPr>
              <a:t>. </a:t>
            </a:r>
            <a:r>
              <a:rPr lang="en-US" altLang="en-US" i="1" dirty="0" err="1">
                <a:solidFill>
                  <a:schemeClr val="folHlink"/>
                </a:solidFill>
              </a:rPr>
              <a:t>Elmbrook</a:t>
            </a:r>
            <a:r>
              <a:rPr lang="en-US" altLang="en-US" i="1" dirty="0">
                <a:solidFill>
                  <a:schemeClr val="folHlink"/>
                </a:solidFill>
              </a:rPr>
              <a:t> School District v. John </a:t>
            </a:r>
            <a:r>
              <a:rPr lang="en-US" altLang="en-US" i="1" dirty="0" smtClean="0">
                <a:solidFill>
                  <a:schemeClr val="folHlink"/>
                </a:solidFill>
              </a:rPr>
              <a:t>Doe </a:t>
            </a:r>
            <a:r>
              <a:rPr lang="en-US" altLang="en-US" dirty="0" smtClean="0">
                <a:solidFill>
                  <a:schemeClr val="folHlink"/>
                </a:solidFill>
              </a:rPr>
              <a:t>(2015)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31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Free Exercise</a:t>
            </a:r>
          </a:p>
          <a:p>
            <a:pPr lvl="1"/>
            <a:r>
              <a:rPr lang="en-US" altLang="en-US" dirty="0"/>
              <a:t>Distinction between belief and practice</a:t>
            </a:r>
          </a:p>
          <a:p>
            <a:pPr lvl="1"/>
            <a:r>
              <a:rPr lang="en-US" altLang="en-US" dirty="0"/>
              <a:t>Courts have upheld state intervention in religious practices</a:t>
            </a:r>
          </a:p>
          <a:p>
            <a:pPr lvl="2"/>
            <a:r>
              <a:rPr lang="en-US" altLang="en-US" dirty="0"/>
              <a:t>Drug Use permissible?</a:t>
            </a:r>
          </a:p>
          <a:p>
            <a:pPr lvl="3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Religious Freedom</a:t>
            </a:r>
          </a:p>
        </p:txBody>
      </p:sp>
      <p:pic>
        <p:nvPicPr>
          <p:cNvPr id="20485" name="Picture 5" descr="C:\Documents and Settings\user\My Documents\My Pictures\uspol\spl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5" r="19777" b="6322"/>
          <a:stretch>
            <a:fillRect/>
          </a:stretch>
        </p:blipFill>
        <p:spPr bwMode="auto">
          <a:xfrm>
            <a:off x="6705600" y="3886200"/>
            <a:ext cx="48768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07999" y="3096002"/>
            <a:ext cx="6066597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b="1" i="1" dirty="0">
                <a:solidFill>
                  <a:schemeClr val="folHlink"/>
                </a:solidFill>
              </a:rPr>
              <a:t>No</a:t>
            </a:r>
            <a:r>
              <a:rPr lang="en-US" altLang="en-US" i="1" dirty="0">
                <a:solidFill>
                  <a:schemeClr val="folHlink"/>
                </a:solidFill>
              </a:rPr>
              <a:t>. Oregon v. Smith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folHlink"/>
                </a:solidFill>
              </a:rPr>
              <a:t>(1990</a:t>
            </a:r>
            <a:r>
              <a:rPr lang="en-US" altLang="en-US" dirty="0" smtClean="0">
                <a:solidFill>
                  <a:schemeClr val="folHlink"/>
                </a:solidFill>
              </a:rPr>
              <a:t>) state unemployment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folHlink"/>
                </a:solidFill>
              </a:rPr>
              <a:t>benefits were denied even though peyote was 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folHlink"/>
                </a:solidFill>
              </a:rPr>
              <a:t>used as a religious ritual</a:t>
            </a:r>
            <a:endParaRPr lang="en-US" altLang="en-US" dirty="0">
              <a:solidFill>
                <a:schemeClr val="folHlink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393371" y="4130131"/>
            <a:ext cx="487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folHlink"/>
                </a:solidFill>
              </a:rPr>
              <a:t>Yes.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i="1" dirty="0">
                <a:solidFill>
                  <a:schemeClr val="folHlink"/>
                </a:solidFill>
              </a:rPr>
              <a:t>Gonzales v O Centro </a:t>
            </a:r>
            <a:r>
              <a:rPr lang="en-US" altLang="en-US" i="1" dirty="0" err="1">
                <a:solidFill>
                  <a:schemeClr val="folHlink"/>
                </a:solidFill>
              </a:rPr>
              <a:t>Espirita</a:t>
            </a:r>
            <a:r>
              <a:rPr lang="en-US" altLang="en-US" i="1" dirty="0">
                <a:solidFill>
                  <a:schemeClr val="folHlink"/>
                </a:solidFill>
              </a:rPr>
              <a:t> </a:t>
            </a:r>
            <a:r>
              <a:rPr lang="en-US" altLang="en-US" i="1" dirty="0" err="1">
                <a:solidFill>
                  <a:schemeClr val="folHlink"/>
                </a:solidFill>
              </a:rPr>
              <a:t>Benficiente</a:t>
            </a:r>
            <a:r>
              <a:rPr lang="en-US" altLang="en-US" i="1" dirty="0">
                <a:solidFill>
                  <a:schemeClr val="folHlink"/>
                </a:solidFill>
              </a:rPr>
              <a:t> </a:t>
            </a:r>
            <a:r>
              <a:rPr lang="en-US" altLang="en-US" i="1" dirty="0" err="1">
                <a:solidFill>
                  <a:schemeClr val="folHlink"/>
                </a:solidFill>
              </a:rPr>
              <a:t>Unaio</a:t>
            </a:r>
            <a:r>
              <a:rPr lang="en-US" altLang="en-US" i="1" dirty="0">
                <a:solidFill>
                  <a:schemeClr val="folHlink"/>
                </a:solidFill>
              </a:rPr>
              <a:t> do Vegetal</a:t>
            </a:r>
            <a:r>
              <a:rPr lang="en-US" altLang="en-US" dirty="0">
                <a:solidFill>
                  <a:schemeClr val="folHlink"/>
                </a:solidFill>
              </a:rPr>
              <a:t> (2006</a:t>
            </a:r>
            <a:r>
              <a:rPr lang="en-US" altLang="en-US" dirty="0" smtClean="0">
                <a:solidFill>
                  <a:schemeClr val="folHlink"/>
                </a:solidFill>
              </a:rPr>
              <a:t>) hallucinatory tea was acceptable as part of a religious ceremony</a:t>
            </a:r>
            <a:endParaRPr lang="en-US" alt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  <p:bldP spid="2048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user\My Documents\My Pictures\uspol\Goa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35280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Free Exercise</a:t>
            </a:r>
          </a:p>
          <a:p>
            <a:pPr lvl="1"/>
            <a:r>
              <a:rPr lang="en-US" altLang="en-US"/>
              <a:t>Is animal sacrifice permissible?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Religious Freedom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24000" y="3733801"/>
            <a:ext cx="6908800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b="1" i="1" dirty="0">
                <a:solidFill>
                  <a:schemeClr val="folHlink"/>
                </a:solidFill>
              </a:rPr>
              <a:t>		Yes. 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i="1" dirty="0">
                <a:solidFill>
                  <a:schemeClr val="folHlink"/>
                </a:solidFill>
              </a:rPr>
              <a:t>Church of the </a:t>
            </a:r>
            <a:r>
              <a:rPr lang="en-US" altLang="en-US" i="1" dirty="0" err="1">
                <a:solidFill>
                  <a:schemeClr val="folHlink"/>
                </a:solidFill>
              </a:rPr>
              <a:t>Lukumi</a:t>
            </a:r>
            <a:r>
              <a:rPr lang="en-US" altLang="en-US" i="1" dirty="0">
                <a:solidFill>
                  <a:schemeClr val="folHlink"/>
                </a:solidFill>
              </a:rPr>
              <a:t> </a:t>
            </a:r>
            <a:r>
              <a:rPr lang="en-US" altLang="en-US" i="1" dirty="0" err="1">
                <a:solidFill>
                  <a:schemeClr val="folHlink"/>
                </a:solidFill>
              </a:rPr>
              <a:t>Babalu</a:t>
            </a:r>
            <a:r>
              <a:rPr lang="en-US" altLang="en-US" i="1" dirty="0">
                <a:solidFill>
                  <a:schemeClr val="folHlink"/>
                </a:solidFill>
              </a:rPr>
              <a:t> Aye</a:t>
            </a:r>
            <a:br>
              <a:rPr lang="en-US" altLang="en-US" i="1" dirty="0">
                <a:solidFill>
                  <a:schemeClr val="folHlink"/>
                </a:solidFill>
              </a:rPr>
            </a:br>
            <a:r>
              <a:rPr lang="en-US" altLang="en-US" i="1" dirty="0" smtClean="0">
                <a:solidFill>
                  <a:schemeClr val="folHlink"/>
                </a:solidFill>
              </a:rPr>
              <a:t>(Santeria) </a:t>
            </a:r>
            <a:r>
              <a:rPr lang="en-US" altLang="en-US" dirty="0" smtClean="0">
                <a:solidFill>
                  <a:schemeClr val="folHlink"/>
                </a:solidFill>
              </a:rPr>
              <a:t>v</a:t>
            </a:r>
            <a:r>
              <a:rPr lang="en-US" altLang="en-US" dirty="0">
                <a:solidFill>
                  <a:schemeClr val="folHlink"/>
                </a:solidFill>
              </a:rPr>
              <a:t>.</a:t>
            </a:r>
            <a:r>
              <a:rPr lang="en-US" altLang="en-US" i="1" dirty="0">
                <a:solidFill>
                  <a:schemeClr val="folHlink"/>
                </a:solidFill>
              </a:rPr>
              <a:t> City of Hialeah</a:t>
            </a:r>
            <a:r>
              <a:rPr lang="en-US" altLang="en-US" dirty="0">
                <a:solidFill>
                  <a:schemeClr val="folHlink"/>
                </a:solidFill>
              </a:rPr>
              <a:t> (1993)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822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Amendments in the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7532"/>
            <a:ext cx="11277600" cy="53438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 right to bear arms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no quartering during peacetime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:  no unreasonable search and seizure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:  </a:t>
            </a:r>
          </a:p>
          <a:p>
            <a:pPr marL="393192" lvl="1" indent="0">
              <a:buNone/>
            </a:pPr>
            <a:r>
              <a:rPr lang="en-US" dirty="0" smtClean="0"/>
              <a:t>right against self-incrimination (“</a:t>
            </a:r>
            <a:r>
              <a:rPr lang="en-US" dirty="0"/>
              <a:t>I</a:t>
            </a:r>
            <a:r>
              <a:rPr lang="en-US" dirty="0" smtClean="0"/>
              <a:t> plead the fifth”)</a:t>
            </a:r>
          </a:p>
          <a:p>
            <a:pPr marL="393192" lvl="1" indent="0">
              <a:buNone/>
            </a:pPr>
            <a:r>
              <a:rPr lang="en-US" dirty="0" smtClean="0"/>
              <a:t>right to grand jury </a:t>
            </a:r>
          </a:p>
          <a:p>
            <a:pPr marL="393192" lvl="1" indent="0">
              <a:buNone/>
            </a:pPr>
            <a:r>
              <a:rPr lang="en-US" dirty="0" smtClean="0"/>
              <a:t>no double jeopardy</a:t>
            </a:r>
          </a:p>
          <a:p>
            <a:pPr marL="393192" lvl="1" indent="0">
              <a:buNone/>
            </a:pPr>
            <a:r>
              <a:rPr lang="en-US" dirty="0" smtClean="0"/>
              <a:t>cannot be deprived of life, liberty or property without due process of law</a:t>
            </a:r>
          </a:p>
          <a:p>
            <a:pPr marL="393192" lvl="1" indent="0">
              <a:buNone/>
            </a:pPr>
            <a:r>
              <a:rPr lang="en-US" dirty="0" smtClean="0"/>
              <a:t>eminent domain/just compensation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right to counsel and a speedy, public trial with a jury</a:t>
            </a:r>
          </a:p>
          <a:p>
            <a:pPr lvl="1"/>
            <a:r>
              <a:rPr lang="en-US" dirty="0" smtClean="0"/>
              <a:t>right to be informed of charges and confront witnesses against you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:  right to a jury if you are suing for over $20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:  no excessive bail nor cruel or unusual punishment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:  the people retain any rights not listed in the constitution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:  any rights not granted to the federal government reserved for states</a:t>
            </a:r>
          </a:p>
        </p:txBody>
      </p:sp>
    </p:spTree>
    <p:extLst>
      <p:ext uri="{BB962C8B-B14F-4D97-AF65-F5344CB8AC3E}">
        <p14:creationId xmlns:p14="http://schemas.microsoft.com/office/powerpoint/2010/main" val="15721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93174"/>
            <a:ext cx="10972800" cy="4214118"/>
          </a:xfrm>
        </p:spPr>
        <p:txBody>
          <a:bodyPr/>
          <a:lstStyle/>
          <a:p>
            <a:r>
              <a:rPr lang="en-US" dirty="0" smtClean="0"/>
              <a:t>Legal Model</a:t>
            </a:r>
          </a:p>
          <a:p>
            <a:pPr lvl="1"/>
            <a:r>
              <a:rPr lang="en-US" dirty="0" smtClean="0"/>
              <a:t>Your group will critically examine how a free speech decision affected government policy</a:t>
            </a:r>
          </a:p>
          <a:p>
            <a:pPr lvl="1"/>
            <a:r>
              <a:rPr lang="en-US" dirty="0" smtClean="0"/>
              <a:t>Google the assigned landmark Supreme Court case</a:t>
            </a:r>
          </a:p>
          <a:p>
            <a:pPr lvl="1"/>
            <a:r>
              <a:rPr lang="en-US" dirty="0" smtClean="0"/>
              <a:t>What were the arguments of this case?</a:t>
            </a:r>
          </a:p>
          <a:p>
            <a:pPr lvl="1"/>
            <a:r>
              <a:rPr lang="en-US" dirty="0" smtClean="0"/>
              <a:t>Compare the majority opinion with the minority (dissenting) opinion and provide a quote from each that you felt was significant</a:t>
            </a:r>
          </a:p>
          <a:p>
            <a:pPr lvl="1"/>
            <a:r>
              <a:rPr lang="en-US" dirty="0" smtClean="0"/>
              <a:t>Did the decision expand or restrict civil liberties?  How?</a:t>
            </a:r>
          </a:p>
          <a:p>
            <a:pPr lvl="1"/>
            <a:r>
              <a:rPr lang="en-US" dirty="0" smtClean="0"/>
              <a:t>Only one person from the group needs to present.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Friendly Controversy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i="1" dirty="0" smtClean="0"/>
              <a:t>Mapp v. Ohio </a:t>
            </a:r>
            <a:r>
              <a:rPr lang="en-US" dirty="0" smtClean="0"/>
              <a:t>(1961)</a:t>
            </a:r>
          </a:p>
          <a:p>
            <a:r>
              <a:rPr lang="en-US" i="1" dirty="0" smtClean="0"/>
              <a:t>Engel v. Vitale </a:t>
            </a:r>
            <a:r>
              <a:rPr lang="en-US" dirty="0" smtClean="0"/>
              <a:t>(1962)</a:t>
            </a:r>
          </a:p>
          <a:p>
            <a:r>
              <a:rPr lang="en-US" i="1" dirty="0" smtClean="0"/>
              <a:t>Tinker v. Des Moines </a:t>
            </a:r>
            <a:r>
              <a:rPr lang="en-US" dirty="0" smtClean="0"/>
              <a:t>(1969)</a:t>
            </a:r>
          </a:p>
          <a:p>
            <a:r>
              <a:rPr lang="en-US" i="1" dirty="0" smtClean="0"/>
              <a:t>Hazelwood School District v. </a:t>
            </a:r>
            <a:r>
              <a:rPr lang="en-US" i="1" dirty="0" err="1" smtClean="0"/>
              <a:t>Kuhlmeier</a:t>
            </a:r>
            <a:r>
              <a:rPr lang="en-US" i="1" dirty="0"/>
              <a:t> </a:t>
            </a:r>
            <a:r>
              <a:rPr lang="en-US" dirty="0" smtClean="0"/>
              <a:t>(1988)</a:t>
            </a:r>
          </a:p>
          <a:p>
            <a:r>
              <a:rPr lang="en-US" i="1" dirty="0" smtClean="0"/>
              <a:t>Buckley v. </a:t>
            </a:r>
            <a:r>
              <a:rPr lang="en-US" i="1" dirty="0" err="1" smtClean="0"/>
              <a:t>Valeo</a:t>
            </a:r>
            <a:r>
              <a:rPr lang="en-US" i="1" dirty="0" smtClean="0"/>
              <a:t> </a:t>
            </a:r>
            <a:r>
              <a:rPr lang="en-US" dirty="0" smtClean="0"/>
              <a:t>(1976)</a:t>
            </a:r>
          </a:p>
          <a:p>
            <a:r>
              <a:rPr lang="en-US" i="1" dirty="0"/>
              <a:t>Morse v. </a:t>
            </a:r>
            <a:r>
              <a:rPr lang="en-US" i="1" dirty="0" smtClean="0"/>
              <a:t>Frederick</a:t>
            </a:r>
            <a:r>
              <a:rPr lang="en-US" dirty="0"/>
              <a:t> </a:t>
            </a:r>
            <a:r>
              <a:rPr lang="en-US" dirty="0" smtClean="0"/>
              <a:t>(2007)</a:t>
            </a:r>
          </a:p>
          <a:p>
            <a:r>
              <a:rPr lang="en-US" i="1" dirty="0" smtClean="0"/>
              <a:t>Citizens United v. FEC </a:t>
            </a:r>
            <a:r>
              <a:rPr lang="en-US" dirty="0" smtClean="0"/>
              <a:t>(2010)</a:t>
            </a:r>
          </a:p>
          <a:p>
            <a:r>
              <a:rPr lang="en-US" i="1" dirty="0"/>
              <a:t>National Socialist Party of America v. Village </a:t>
            </a:r>
            <a:r>
              <a:rPr lang="en-US" i="1"/>
              <a:t>of </a:t>
            </a:r>
            <a:r>
              <a:rPr lang="en-US" i="1" smtClean="0"/>
              <a:t>Skokie </a:t>
            </a:r>
            <a:r>
              <a:rPr lang="en-US" smtClean="0"/>
              <a:t>(1977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Friendly Controversy:  Legal Model</a:t>
            </a:r>
            <a:br>
              <a:rPr lang="en-US" dirty="0" smtClean="0"/>
            </a:br>
            <a:r>
              <a:rPr lang="en-US" i="1" dirty="0" smtClean="0"/>
              <a:t>The Cases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51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dirty="0">
                <a:ea typeface="+mj-ea"/>
                <a:cs typeface="+mj-cs"/>
              </a:rPr>
              <a:t>Civil Rights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3606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Civil Liberties and Civil Rights…</a:t>
            </a:r>
            <a:br>
              <a:rPr lang="en-US" dirty="0" smtClean="0"/>
            </a:br>
            <a:r>
              <a:rPr lang="en-US" dirty="0" smtClean="0"/>
              <a:t>How do the 1</a:t>
            </a:r>
            <a:r>
              <a:rPr lang="en-US" baseline="30000" dirty="0" smtClean="0"/>
              <a:t>st</a:t>
            </a:r>
            <a:r>
              <a:rPr lang="en-US" dirty="0" smtClean="0"/>
              <a:t> and 14</a:t>
            </a:r>
            <a:r>
              <a:rPr lang="en-US" baseline="30000" dirty="0" smtClean="0"/>
              <a:t>th</a:t>
            </a:r>
            <a:r>
              <a:rPr lang="en-US" dirty="0" smtClean="0"/>
              <a:t> Amendments overlap?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Complementary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Controversial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The Bill of Rights Amendments originally applied </a:t>
            </a:r>
            <a:r>
              <a:rPr lang="en-US" sz="2800" dirty="0"/>
              <a:t>to the national government </a:t>
            </a:r>
            <a:endParaRPr lang="en-US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Through a case by case basis, the courts required the states to also follow most of the provisions of amendments  1-8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This process is called </a:t>
            </a:r>
            <a:r>
              <a:rPr lang="en-US" sz="2800" i="1" dirty="0" smtClean="0"/>
              <a:t>selective incorporation</a:t>
            </a:r>
            <a:endParaRPr lang="en-US" i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365760" lvl="1" indent="-256032">
              <a:spcBef>
                <a:spcPts val="0"/>
              </a:spcBef>
              <a:buSzPct val="68000"/>
              <a:buFont typeface="Wingdings 3"/>
              <a:buChar char=""/>
            </a:pPr>
            <a:r>
              <a:rPr lang="en-US" sz="2800" dirty="0"/>
              <a:t>A group facing discrimination due to expressing an unpopular or extreme viewpoint, or in a religious minority, is guaranteed equal protection under the 14</a:t>
            </a:r>
            <a:r>
              <a:rPr lang="en-US" sz="2800" baseline="30000" dirty="0"/>
              <a:t>th</a:t>
            </a:r>
            <a:r>
              <a:rPr lang="en-US" sz="2800" dirty="0"/>
              <a:t> amendment	</a:t>
            </a:r>
          </a:p>
          <a:p>
            <a:r>
              <a:rPr lang="en-US" sz="2800" dirty="0" smtClean="0"/>
              <a:t>This has led to great conflicts regarding which groups deserve civil rights protection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36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 1</a:t>
            </a:r>
            <a:r>
              <a:rPr lang="en-US" baseline="30000" dirty="0" smtClean="0"/>
              <a:t>st</a:t>
            </a:r>
            <a:r>
              <a:rPr lang="en-US" dirty="0" smtClean="0"/>
              <a:t> and 14</a:t>
            </a:r>
            <a:r>
              <a:rPr lang="en-US" baseline="30000" dirty="0" smtClean="0"/>
              <a:t>th</a:t>
            </a:r>
            <a:r>
              <a:rPr lang="en-US" dirty="0" smtClean="0"/>
              <a:t> Amendments overlap?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Complementary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Controversial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The Bill of Rights Amendments originally applied </a:t>
            </a:r>
            <a:r>
              <a:rPr lang="en-US" sz="2800" dirty="0"/>
              <a:t>to the national government </a:t>
            </a:r>
            <a:endParaRPr lang="en-US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Through a case by case basis, the courts required the states to also follow most of the provisions of amendments  1-8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This process is called </a:t>
            </a:r>
            <a:r>
              <a:rPr lang="en-US" sz="2800" i="1" dirty="0" smtClean="0"/>
              <a:t>selective incorporation</a:t>
            </a:r>
            <a:endParaRPr lang="en-US" i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365760" lvl="1" indent="-256032">
              <a:spcBef>
                <a:spcPts val="0"/>
              </a:spcBef>
              <a:buSzPct val="68000"/>
              <a:buFont typeface="Wingdings 3"/>
              <a:buChar char=""/>
            </a:pPr>
            <a:r>
              <a:rPr lang="en-US" sz="2800" dirty="0"/>
              <a:t>A group facing discrimination due to expressing an unpopular or extreme viewpoint, or in a religious minority, is guaranteed equal protection under the 14</a:t>
            </a:r>
            <a:r>
              <a:rPr lang="en-US" sz="2800" baseline="30000" dirty="0"/>
              <a:t>th</a:t>
            </a:r>
            <a:r>
              <a:rPr lang="en-US" sz="2800" dirty="0"/>
              <a:t> amendment	</a:t>
            </a:r>
          </a:p>
          <a:p>
            <a:r>
              <a:rPr lang="en-US" sz="2800" dirty="0" smtClean="0"/>
              <a:t>This has led to great conflicts regarding which groups deserve civil rights protection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9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Civil rights: protections granted by the government to prevent discrimination against  certain groups </a:t>
            </a:r>
          </a:p>
          <a:p>
            <a:pPr eaLnBrk="1" hangingPunct="1"/>
            <a:r>
              <a:rPr lang="en-US" altLang="en-US" dirty="0" smtClean="0"/>
              <a:t>Civil liberties: constitutional protections for individuals against government action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What are civil rights?</a:t>
            </a: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581400"/>
            <a:ext cx="423333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1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Claims are raised when a group is denied access to facilities, opportunities, or services available to other groups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What are civil rights?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581400"/>
            <a:ext cx="418253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People protected from discrimination include ethnic minorities, women, those over 40, and disabled persons.</a:t>
            </a:r>
          </a:p>
          <a:p>
            <a:pPr eaLnBrk="1" hangingPunct="1"/>
            <a:r>
              <a:rPr lang="en-US" altLang="en-US" dirty="0" smtClean="0"/>
              <a:t>What do these groups have in common?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Protected Class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048001"/>
            <a:ext cx="69088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NAACP strategy went through a series of stages:</a:t>
            </a:r>
          </a:p>
          <a:p>
            <a:pPr eaLnBrk="1" hangingPunct="1"/>
            <a:r>
              <a:rPr lang="en-US" altLang="en-US" sz="2800" dirty="0" smtClean="0"/>
              <a:t>Step 1: 1938-48  Supreme Court ruled “for education to be equal, it must be equally available.” (</a:t>
            </a:r>
            <a:r>
              <a:rPr lang="en-US" altLang="en-US" sz="2800" i="1" dirty="0" smtClean="0"/>
              <a:t>Gaines</a:t>
            </a:r>
            <a:r>
              <a:rPr lang="en-US" altLang="en-US" sz="2800" dirty="0" smtClean="0"/>
              <a:t> and </a:t>
            </a:r>
            <a:r>
              <a:rPr lang="en-US" altLang="en-US" sz="2800" i="1" dirty="0" err="1" smtClean="0"/>
              <a:t>Sipuel</a:t>
            </a:r>
            <a:r>
              <a:rPr lang="en-US" altLang="en-US" sz="2800" dirty="0" smtClean="0"/>
              <a:t> cases)</a:t>
            </a:r>
          </a:p>
          <a:p>
            <a:pPr eaLnBrk="1" hangingPunct="1"/>
            <a:r>
              <a:rPr lang="en-US" altLang="en-US" sz="2800" dirty="0" smtClean="0"/>
              <a:t>Step 2: 1950  Supreme Court ruled “racial barriers created unequal educational opportunities.” (</a:t>
            </a:r>
            <a:r>
              <a:rPr lang="en-US" altLang="en-US" sz="2800" i="1" dirty="0" err="1" smtClean="0"/>
              <a:t>Sweatt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and </a:t>
            </a:r>
            <a:r>
              <a:rPr lang="en-US" altLang="en-US" sz="2800" i="1" dirty="0" smtClean="0"/>
              <a:t>McLaurin</a:t>
            </a:r>
            <a:r>
              <a:rPr lang="en-US" altLang="en-US" sz="2800" dirty="0" smtClean="0"/>
              <a:t> cases)</a:t>
            </a:r>
          </a:p>
          <a:p>
            <a:pPr eaLnBrk="1" hangingPunct="1"/>
            <a:r>
              <a:rPr lang="en-US" altLang="en-US" sz="2800" dirty="0" smtClean="0"/>
              <a:t>Step 3: 1954  Supreme Court ruled that “separate educational facilities are inherently unequal.” (</a:t>
            </a:r>
            <a:r>
              <a:rPr lang="en-US" altLang="en-US" sz="2800" i="1" dirty="0" smtClean="0"/>
              <a:t>Brown)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Separate but Equal</a:t>
            </a:r>
          </a:p>
        </p:txBody>
      </p:sp>
    </p:spTree>
    <p:extLst>
      <p:ext uri="{BB962C8B-B14F-4D97-AF65-F5344CB8AC3E}">
        <p14:creationId xmlns:p14="http://schemas.microsoft.com/office/powerpoint/2010/main" val="42310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Many facilities were unequal.</a:t>
            </a:r>
          </a:p>
          <a:p>
            <a:pPr eaLnBrk="1" hangingPunct="1"/>
            <a:r>
              <a:rPr lang="en-US" altLang="en-US" dirty="0" smtClean="0"/>
              <a:t>Other school districts, like that in Topeka, Kansas, had gone out of their way to create equally funded </a:t>
            </a:r>
            <a:r>
              <a:rPr lang="en-US" altLang="en-US" dirty="0" smtClean="0"/>
              <a:t>(yet separate) black </a:t>
            </a:r>
            <a:r>
              <a:rPr lang="en-US" altLang="en-US" dirty="0" smtClean="0"/>
              <a:t>schools.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>
                <a:ea typeface="+mj-ea"/>
                <a:cs typeface="+mj-cs"/>
              </a:rPr>
              <a:t>Brown v. Board of Education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3352801"/>
            <a:ext cx="3556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Unanimous Supreme Court opinion which overturned </a:t>
            </a:r>
            <a:r>
              <a:rPr lang="en-US" altLang="en-US" sz="2800" i="1" dirty="0" smtClean="0"/>
              <a:t>Plessy v. Ferguson </a:t>
            </a:r>
            <a:r>
              <a:rPr lang="en-US" altLang="en-US" sz="2800" dirty="0" smtClean="0"/>
              <a:t>(1896)</a:t>
            </a:r>
            <a:endParaRPr lang="en-US" altLang="en-US" sz="2800" i="1" dirty="0" smtClean="0"/>
          </a:p>
          <a:p>
            <a:pPr eaLnBrk="1" hangingPunct="1"/>
            <a:r>
              <a:rPr lang="en-US" altLang="en-US" sz="2800" dirty="0" smtClean="0"/>
              <a:t>Segregation is detrimental, creating sense of inferiority in African American students</a:t>
            </a:r>
          </a:p>
          <a:p>
            <a:pPr eaLnBrk="1" hangingPunct="1"/>
            <a:r>
              <a:rPr lang="en-US" altLang="en-US" sz="2800" dirty="0" smtClean="0"/>
              <a:t>The Court relied on a psychological study of young children</a:t>
            </a:r>
          </a:p>
          <a:p>
            <a:pPr eaLnBrk="1" hangingPunct="1"/>
            <a:r>
              <a:rPr lang="en-US" altLang="en-US" sz="2800" dirty="0" smtClean="0"/>
              <a:t>Chief Justice Earl Warren sought a unanimous opinion</a:t>
            </a:r>
          </a:p>
          <a:p>
            <a:pPr eaLnBrk="1" hangingPunct="1"/>
            <a:r>
              <a:rPr lang="en-US" altLang="en-US" sz="2800" dirty="0" smtClean="0"/>
              <a:t>Violent backlash from many Southern politicians and citizens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113818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>
                <a:ea typeface="+mj-ea"/>
                <a:cs typeface="+mj-cs"/>
              </a:rPr>
              <a:t>Brown v. Board of </a:t>
            </a:r>
            <a:r>
              <a:rPr lang="en-US" i="1" dirty="0" smtClean="0">
                <a:ea typeface="+mj-ea"/>
                <a:cs typeface="+mj-cs"/>
              </a:rPr>
              <a:t>Education (1954)</a:t>
            </a:r>
            <a:endParaRPr lang="en-US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36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Southern Manifesto </a:t>
            </a:r>
            <a:r>
              <a:rPr lang="en-US" dirty="0" smtClean="0"/>
              <a:t>(1954)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Non-violent civil disobedience </a:t>
            </a:r>
            <a:r>
              <a:rPr lang="en-US" dirty="0" smtClean="0"/>
              <a:t>from SCLC </a:t>
            </a:r>
            <a:r>
              <a:rPr lang="en-US" dirty="0"/>
              <a:t>and SNCC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Montgomery Bus Boycott (1955-56)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Little Rock Nine (1957)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Freedom Riders and sit-ins at lunch counters (1961)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Bombing”ham</a:t>
            </a:r>
            <a:r>
              <a:rPr lang="en-US" dirty="0" smtClean="0"/>
              <a:t>, Alabama—Chief Bull Connor, German Shepherds, and fire hoses vs. the Children’s Crusade (1963)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March on Washington (1963)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Still no widespread compliance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Leads to the “Long, Hot Summers”—periods of violent protests and rise of the Black Panthers, Malcolm X and the Nation of Islam (1964-1968)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347" y="140525"/>
            <a:ext cx="10339449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Desegregation mandated by the court, yet still ignored by 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2601"/>
            <a:ext cx="10446327" cy="43735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Public opinion starts to shift as television becomes common in every household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Violent segregationist reaction is now vividly portrayed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More young, college-educated people lead the shift in opinion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President Kennedy is killed (1963); worldwide shock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Midterm elections in 1964 lead to an overwhelmingly liberal majority in Congress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President LBJ gives segregationists in Congress “the Johnson treatment”</a:t>
            </a:r>
          </a:p>
          <a:p>
            <a:pPr marL="0" inden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changed?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Most comprehensive of all civil rights legislation</a:t>
            </a:r>
          </a:p>
          <a:p>
            <a:pPr eaLnBrk="1" hangingPunct="1"/>
            <a:r>
              <a:rPr lang="en-US" altLang="en-US" dirty="0" smtClean="0"/>
              <a:t>Prohibits discrimination in public places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dirty="0" smtClean="0"/>
              <a:t>schools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dirty="0" smtClean="0"/>
              <a:t>workplace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dirty="0" smtClean="0"/>
              <a:t>voting</a:t>
            </a: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dirty="0" smtClean="0"/>
              <a:t>public accommodations</a:t>
            </a:r>
          </a:p>
          <a:p>
            <a:pPr eaLnBrk="1" hangingPunct="1"/>
            <a:r>
              <a:rPr lang="en-US" altLang="en-US" dirty="0" smtClean="0"/>
              <a:t>Created the Equal Employment Opportunity Commission</a:t>
            </a:r>
          </a:p>
          <a:p>
            <a:pPr eaLnBrk="1" hangingPunct="1"/>
            <a:r>
              <a:rPr lang="en-US" altLang="en-US" dirty="0" smtClean="0"/>
              <a:t>Withheld federal grants from discriminating institutions</a:t>
            </a:r>
          </a:p>
          <a:p>
            <a:pPr eaLnBrk="1" hangingPunct="1"/>
            <a:r>
              <a:rPr lang="en-US" altLang="en-US" dirty="0" smtClean="0"/>
              <a:t>Authorizes suits by the US Justice Department for non-compliance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Civil Rights Act of 1964</a:t>
            </a:r>
          </a:p>
        </p:txBody>
      </p:sp>
      <p:sp>
        <p:nvSpPr>
          <p:cNvPr id="2" name="AutoShape 2" descr="https://thepardu.files.wordpress.com/2012/03/drinking2bfountai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68" y="1980211"/>
            <a:ext cx="2669952" cy="19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 smtClean="0"/>
              <a:t>Swann v. Charlotte Mecklenburg</a:t>
            </a:r>
            <a:r>
              <a:rPr lang="en-US" altLang="en-US" dirty="0" smtClean="0"/>
              <a:t> (1971): remedies may include racial quotas, redrawn district lines, and court-ordered busing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Inter-city busing could be authorized only if both the city and the suburbs had practiced segregation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Desegregation v. Integration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1929" y="3886200"/>
            <a:ext cx="2956941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3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8166"/>
            <a:ext cx="10160000" cy="472637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Age of Enlightenment 1650s-1780s</a:t>
            </a:r>
          </a:p>
          <a:p>
            <a:pPr lvl="1"/>
            <a:r>
              <a:rPr lang="en-US" dirty="0" smtClean="0"/>
              <a:t>Challenged the authority of the Catholic Church</a:t>
            </a:r>
          </a:p>
          <a:p>
            <a:pPr lvl="1"/>
            <a:r>
              <a:rPr lang="en-US" dirty="0" smtClean="0"/>
              <a:t>Idea of reforming society </a:t>
            </a:r>
            <a:r>
              <a:rPr lang="en-US" dirty="0"/>
              <a:t>with toleration, science and </a:t>
            </a:r>
            <a:r>
              <a:rPr lang="en-US" dirty="0" smtClean="0"/>
              <a:t>skepticism</a:t>
            </a:r>
          </a:p>
          <a:p>
            <a:pPr lvl="1"/>
            <a:r>
              <a:rPr lang="en-US" dirty="0" smtClean="0"/>
              <a:t>Idea of natural rights—all humans are born with these</a:t>
            </a:r>
          </a:p>
          <a:p>
            <a:pPr lvl="2"/>
            <a:r>
              <a:rPr lang="en-US" dirty="0" smtClean="0"/>
              <a:t>life</a:t>
            </a:r>
          </a:p>
          <a:p>
            <a:pPr lvl="2"/>
            <a:r>
              <a:rPr lang="en-US" dirty="0" smtClean="0"/>
              <a:t>liberty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roperty</a:t>
            </a:r>
          </a:p>
          <a:p>
            <a:pPr lvl="1"/>
            <a:r>
              <a:rPr lang="en-US" dirty="0" smtClean="0"/>
              <a:t>Idea of the social contract—people need protections and agree to give up certain freedoms for that protection.  What is the best form of protection?</a:t>
            </a:r>
          </a:p>
          <a:p>
            <a:pPr lvl="2"/>
            <a:r>
              <a:rPr lang="en-US" dirty="0" smtClean="0"/>
              <a:t>absolute monarchy (Hobbes)</a:t>
            </a:r>
          </a:p>
          <a:p>
            <a:pPr lvl="2"/>
            <a:r>
              <a:rPr lang="en-US" dirty="0" smtClean="0"/>
              <a:t>Constitutional monarchy or republic (Locke)</a:t>
            </a:r>
          </a:p>
          <a:p>
            <a:pPr lvl="2"/>
            <a:r>
              <a:rPr lang="en-US" dirty="0" smtClean="0"/>
              <a:t>Limited government with the consent of the governed (Locke)</a:t>
            </a:r>
          </a:p>
          <a:p>
            <a:pPr lvl="2"/>
            <a:r>
              <a:rPr lang="en-US" dirty="0" smtClean="0"/>
              <a:t>Democracy or whatever is decided directly by the people (Rousseau)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099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What influenced establishment of American civil liberties?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1"/>
            <a:ext cx="5874327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hotel owner refused to rent rooms to African Americans.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He claimed the Civil Rights Act of 1964 infringed on his rights as a private property owner.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Court upheld Congressional </a:t>
            </a:r>
            <a:r>
              <a:rPr lang="en-US" altLang="ja-JP" dirty="0" smtClean="0"/>
              <a:t>authority to pass the Civil Rights Act under the Commerce Clause.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Congress has the right to regulate “interstate commerce.”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>
                <a:ea typeface="+mj-ea"/>
                <a:cs typeface="+mj-cs"/>
              </a:rPr>
              <a:t>Heart of Atlanta Motel v. U.S.</a:t>
            </a:r>
            <a:r>
              <a:rPr lang="en-US">
                <a:ea typeface="+mj-ea"/>
                <a:cs typeface="+mj-cs"/>
              </a:rPr>
              <a:t> (1964)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3" y="1849334"/>
            <a:ext cx="3251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Arbitrary differences are not allowed.</a:t>
            </a:r>
          </a:p>
          <a:p>
            <a:pPr eaLnBrk="1" hangingPunct="1"/>
            <a:r>
              <a:rPr lang="en-US" altLang="en-US" dirty="0" smtClean="0"/>
              <a:t>Some gender-based differences, such as the all-male draft,  are allowed by courts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Gender-Based Discrimination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7329"/>
            <a:ext cx="4876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Quid pro quo: sexual favors are required as a condition for holding a job or for promotion; employers are strictly liable</a:t>
            </a:r>
          </a:p>
          <a:p>
            <a:pPr eaLnBrk="1" hangingPunct="1"/>
            <a:r>
              <a:rPr lang="en-US" altLang="en-US" dirty="0" smtClean="0"/>
              <a:t>Hostile environment: creating a setting in which harassment impairs a person</a:t>
            </a:r>
            <a:r>
              <a:rPr lang="en-US" altLang="en-US" dirty="0" smtClean="0">
                <a:latin typeface="Arial" panose="020B0604020202020204" pitchFamily="34" charset="0"/>
                <a:ea typeface="MS Mincho" panose="02020609040205080304" pitchFamily="49" charset="-128"/>
              </a:rPr>
              <a:t>’</a:t>
            </a:r>
            <a:r>
              <a:rPr lang="en-US" altLang="ja-JP" dirty="0" smtClean="0"/>
              <a:t>s ability to work; employers are liable if they were negligent</a:t>
            </a:r>
          </a:p>
          <a:p>
            <a:pPr eaLnBrk="1" hangingPunct="1"/>
            <a:r>
              <a:rPr lang="en-US" altLang="en-US" dirty="0" smtClean="0"/>
              <a:t>Both illegal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Sexual </a:t>
            </a:r>
            <a:r>
              <a:rPr lang="en-US" dirty="0" smtClean="0">
                <a:ea typeface="+mj-ea"/>
                <a:cs typeface="+mj-cs"/>
              </a:rPr>
              <a:t>Harassment and civil rights law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034" y="3581400"/>
            <a:ext cx="369538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7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Requires employers to make reasonable accommodations for disabled employees.</a:t>
            </a:r>
          </a:p>
          <a:p>
            <a:pPr eaLnBrk="1" hangingPunct="1"/>
            <a:r>
              <a:rPr lang="en-US" altLang="en-US" dirty="0" smtClean="0"/>
              <a:t>This has given rise to two issues:</a:t>
            </a:r>
          </a:p>
          <a:p>
            <a:pPr lvl="1" eaLnBrk="1" hangingPunct="1"/>
            <a:r>
              <a:rPr lang="en-US" altLang="en-US" dirty="0" smtClean="0"/>
              <a:t>What constitutes a disability?</a:t>
            </a:r>
          </a:p>
          <a:p>
            <a:pPr lvl="1" eaLnBrk="1" hangingPunct="1"/>
            <a:r>
              <a:rPr lang="en-US" altLang="en-US" dirty="0" smtClean="0"/>
              <a:t>What is meant by a </a:t>
            </a:r>
            <a:r>
              <a:rPr lang="en-US" altLang="en-US" dirty="0" smtClean="0">
                <a:latin typeface="Arial" panose="020B0604020202020204" pitchFamily="34" charset="0"/>
                <a:ea typeface="MS Mincho" panose="02020609040205080304" pitchFamily="49" charset="-128"/>
              </a:rPr>
              <a:t>reasonable </a:t>
            </a:r>
            <a:r>
              <a:rPr lang="en-US" altLang="ja-JP" dirty="0" smtClean="0"/>
              <a:t>accommodation?</a:t>
            </a:r>
            <a:endParaRPr lang="en-US" altLang="en-US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The Americans With Disabilities Act (1990)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41656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5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SKIM </a:t>
            </a:r>
            <a:r>
              <a:rPr lang="en-US" sz="3200" dirty="0"/>
              <a:t>the </a:t>
            </a:r>
            <a:r>
              <a:rPr lang="en-US" sz="3200" dirty="0" smtClean="0"/>
              <a:t>document assigned </a:t>
            </a:r>
            <a:r>
              <a:rPr lang="en-US" sz="3200" dirty="0"/>
              <a:t>to your </a:t>
            </a:r>
            <a:r>
              <a:rPr lang="en-US" sz="3200" dirty="0" smtClean="0"/>
              <a:t>group and answer the following:</a:t>
            </a:r>
          </a:p>
          <a:p>
            <a:r>
              <a:rPr lang="en-US" sz="3200" dirty="0" smtClean="0"/>
              <a:t>How </a:t>
            </a:r>
            <a:r>
              <a:rPr lang="en-US" sz="3200" dirty="0"/>
              <a:t>does the </a:t>
            </a:r>
            <a:r>
              <a:rPr lang="en-US" sz="3200" dirty="0" smtClean="0"/>
              <a:t>document </a:t>
            </a:r>
            <a:r>
              <a:rPr lang="en-US" sz="3200" dirty="0"/>
              <a:t>contribute or refer to</a:t>
            </a:r>
          </a:p>
          <a:p>
            <a:pPr lvl="1"/>
            <a:r>
              <a:rPr lang="en-US" sz="3200" dirty="0" smtClean="0"/>
              <a:t>an intentional government action?</a:t>
            </a:r>
          </a:p>
          <a:p>
            <a:pPr lvl="1"/>
            <a:r>
              <a:rPr lang="en-US" sz="3200" dirty="0" smtClean="0"/>
              <a:t>equal protection of a particular group?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400"/>
            <a:ext cx="10268197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Let’s take a look at some famous civil rights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n-US" dirty="0">
                <a:solidFill>
                  <a:srgbClr val="000000"/>
                </a:solidFill>
                <a:hlinkClick r:id="rId2"/>
              </a:rPr>
              <a:t>Episode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Three:  Created Equal</a:t>
            </a:r>
            <a:endParaRPr lang="en-US" dirty="0">
              <a:solidFill>
                <a:srgbClr val="000000"/>
              </a:solidFill>
            </a:endParaRPr>
          </a:p>
          <a:p>
            <a:pPr marL="109728" lvl="0" indent="0" algn="ctr"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(35:00 to 40:00)</a:t>
            </a:r>
          </a:p>
          <a:p>
            <a:pPr lvl="0" algn="ctr"/>
            <a:endParaRPr lang="en-US" dirty="0">
              <a:solidFill>
                <a:srgbClr val="000000"/>
              </a:solidFill>
            </a:endParaRPr>
          </a:p>
          <a:p>
            <a:pPr lvl="0" algn="ctr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Clip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35" y="3274860"/>
            <a:ext cx="9254530" cy="13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7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Opposite Point of View</a:t>
            </a:r>
          </a:p>
          <a:p>
            <a:pPr marL="109728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Your group will Google a recent civil rights case</a:t>
            </a:r>
          </a:p>
          <a:p>
            <a:pPr lvl="1"/>
            <a:r>
              <a:rPr lang="en-US" dirty="0" smtClean="0"/>
              <a:t>Discuss whether you agree or disagree with the Court’s decision</a:t>
            </a:r>
          </a:p>
          <a:p>
            <a:pPr lvl="1"/>
            <a:r>
              <a:rPr lang="en-US" dirty="0" smtClean="0"/>
              <a:t>Then prepare a short defense of the OPPOSITE point of view from the one you agree with or support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xplain how it connects the 1</a:t>
            </a:r>
            <a:r>
              <a:rPr lang="en-US" baseline="30000" dirty="0" smtClean="0"/>
              <a:t>st</a:t>
            </a:r>
            <a:r>
              <a:rPr lang="en-US" dirty="0" smtClean="0"/>
              <a:t> Amendment with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Only one person from the group needs to present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another Friendly Controversy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Obergefell v. </a:t>
            </a:r>
            <a:r>
              <a:rPr lang="en-US" i="1" dirty="0" smtClean="0"/>
              <a:t>Hodges </a:t>
            </a:r>
            <a:r>
              <a:rPr lang="en-US" dirty="0" smtClean="0"/>
              <a:t>(2015)</a:t>
            </a:r>
          </a:p>
          <a:p>
            <a:r>
              <a:rPr lang="en-US" i="1" dirty="0"/>
              <a:t>Snyder v. </a:t>
            </a:r>
            <a:r>
              <a:rPr lang="en-US" i="1" dirty="0" smtClean="0"/>
              <a:t>Phelps </a:t>
            </a:r>
            <a:r>
              <a:rPr lang="en-US" dirty="0" smtClean="0"/>
              <a:t>(2010)</a:t>
            </a:r>
          </a:p>
          <a:p>
            <a:r>
              <a:rPr lang="en-US" i="1" dirty="0"/>
              <a:t>Burwell v. Hobby Lobby Stores, </a:t>
            </a:r>
            <a:r>
              <a:rPr lang="en-US" i="1" dirty="0" smtClean="0"/>
              <a:t>Inc. </a:t>
            </a:r>
            <a:r>
              <a:rPr lang="en-US" dirty="0" smtClean="0"/>
              <a:t>(2014)</a:t>
            </a:r>
          </a:p>
          <a:p>
            <a:r>
              <a:rPr lang="en-US" i="1" dirty="0" smtClean="0"/>
              <a:t>Korematsu v. United States </a:t>
            </a:r>
            <a:r>
              <a:rPr lang="en-US" dirty="0" smtClean="0"/>
              <a:t>(1944)</a:t>
            </a:r>
          </a:p>
          <a:p>
            <a:r>
              <a:rPr lang="en-US" i="1" dirty="0" smtClean="0"/>
              <a:t>Loving v. Virginia </a:t>
            </a:r>
            <a:r>
              <a:rPr lang="en-US" dirty="0" smtClean="0"/>
              <a:t>(1967)</a:t>
            </a:r>
          </a:p>
          <a:p>
            <a:r>
              <a:rPr lang="en-US" i="1" dirty="0" smtClean="0"/>
              <a:t>Regents of the University of California v. Bakke </a:t>
            </a:r>
            <a:r>
              <a:rPr lang="en-US" dirty="0" smtClean="0"/>
              <a:t>(1978)</a:t>
            </a:r>
          </a:p>
          <a:p>
            <a:r>
              <a:rPr lang="en-US" i="1" dirty="0" smtClean="0"/>
              <a:t>Craig and Mullins v. Masterpiece </a:t>
            </a:r>
            <a:r>
              <a:rPr lang="en-US" i="1" dirty="0" err="1" smtClean="0"/>
              <a:t>Cakeshop</a:t>
            </a:r>
            <a:r>
              <a:rPr lang="en-US" i="1" dirty="0" smtClean="0"/>
              <a:t> </a:t>
            </a:r>
            <a:r>
              <a:rPr lang="en-US" dirty="0" smtClean="0"/>
              <a:t>(2014)</a:t>
            </a:r>
          </a:p>
          <a:p>
            <a:r>
              <a:rPr lang="en-US" i="1" dirty="0" smtClean="0"/>
              <a:t>Shelby County v. Holder </a:t>
            </a:r>
            <a:r>
              <a:rPr lang="en-US" dirty="0" smtClean="0"/>
              <a:t>(2013)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Friendly Controversy:  Opposite Point of View</a:t>
            </a:r>
            <a:br>
              <a:rPr lang="en-US" dirty="0" smtClean="0"/>
            </a:br>
            <a:r>
              <a:rPr lang="en-US" i="1" dirty="0" smtClean="0"/>
              <a:t>The Cases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368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thedailyshow.cc.com/extended-interviews/t0qi1l/john-lewis-extended-interview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Jon </a:t>
            </a:r>
            <a:r>
              <a:rPr lang="en-US" dirty="0"/>
              <a:t>S</a:t>
            </a:r>
            <a:r>
              <a:rPr lang="en-US" dirty="0" smtClean="0"/>
              <a:t>tewart interviews Congressman John </a:t>
            </a:r>
            <a:r>
              <a:rPr lang="en-US" dirty="0" smtClean="0"/>
              <a:t>Lewis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52" y="2628899"/>
            <a:ext cx="3384998" cy="1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1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Early </a:t>
            </a:r>
            <a:r>
              <a:rPr lang="en-US" dirty="0" smtClean="0"/>
              <a:t>British documents</a:t>
            </a:r>
            <a:endParaRPr lang="en-US" dirty="0"/>
          </a:p>
          <a:p>
            <a:pPr lvl="1"/>
            <a:r>
              <a:rPr lang="en-US" dirty="0"/>
              <a:t>Magna Carta</a:t>
            </a:r>
          </a:p>
          <a:p>
            <a:pPr lvl="1"/>
            <a:r>
              <a:rPr lang="en-US" dirty="0"/>
              <a:t>English Bill of Rights</a:t>
            </a:r>
          </a:p>
          <a:p>
            <a:pPr lvl="1"/>
            <a:r>
              <a:rPr lang="en-US" dirty="0"/>
              <a:t>Petition of </a:t>
            </a:r>
            <a:r>
              <a:rPr lang="en-US" dirty="0" smtClean="0"/>
              <a:t>Right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State documents </a:t>
            </a:r>
          </a:p>
          <a:p>
            <a:pPr lvl="1"/>
            <a:r>
              <a:rPr lang="en-US" dirty="0" smtClean="0"/>
              <a:t>Virginia Declaration of Rights (George Mason)</a:t>
            </a:r>
          </a:p>
          <a:p>
            <a:pPr lvl="1"/>
            <a:r>
              <a:rPr lang="en-US" dirty="0" smtClean="0"/>
              <a:t>Massachusetts Body of Liberties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General mistrust of strong national government based on the former colonial relationship with Britain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099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What influenced establishment of American civil liberties?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633351" y="855024"/>
            <a:ext cx="10160000" cy="4998008"/>
          </a:xfrm>
        </p:spPr>
        <p:txBody>
          <a:bodyPr>
            <a:normAutofit fontScale="70000" lnSpcReduction="20000"/>
          </a:bodyPr>
          <a:lstStyle/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b="1" dirty="0"/>
              <a:t>Civil </a:t>
            </a:r>
            <a:r>
              <a:rPr lang="en-US" altLang="en-US" b="1" dirty="0" smtClean="0"/>
              <a:t>Liberties</a:t>
            </a:r>
            <a:endParaRPr lang="en-US" altLang="en-US" dirty="0" smtClean="0"/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Rights </a:t>
            </a:r>
            <a:r>
              <a:rPr lang="en-US" altLang="en-US" dirty="0"/>
              <a:t>that need protection </a:t>
            </a:r>
            <a:r>
              <a:rPr lang="en-US" altLang="en-US" i="1" dirty="0"/>
              <a:t>from</a:t>
            </a:r>
            <a:r>
              <a:rPr lang="en-US" altLang="en-US" dirty="0"/>
              <a:t> the </a:t>
            </a:r>
            <a:r>
              <a:rPr lang="en-US" altLang="en-US" dirty="0" smtClean="0"/>
              <a:t>government having too much control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b="1" dirty="0" smtClean="0"/>
              <a:t>Bill of Rights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Amendments 1 through 10 of the US Constitution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b="1" dirty="0" smtClean="0"/>
              <a:t>Incorporation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use of the 14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amendment in case decisions to make the Bill </a:t>
            </a:r>
            <a:r>
              <a:rPr lang="en-US" altLang="en-US" dirty="0"/>
              <a:t>of Rights apply </a:t>
            </a:r>
            <a:r>
              <a:rPr lang="en-US" altLang="en-US" dirty="0" smtClean="0"/>
              <a:t>	to </a:t>
            </a:r>
            <a:r>
              <a:rPr lang="en-US" altLang="en-US" dirty="0"/>
              <a:t>actions </a:t>
            </a:r>
            <a:r>
              <a:rPr lang="en-US" altLang="en-US" dirty="0" smtClean="0"/>
              <a:t>of the states</a:t>
            </a:r>
            <a:endParaRPr lang="en-US" altLang="en-US" dirty="0"/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b="1" dirty="0" smtClean="0"/>
              <a:t>Civil Rights</a:t>
            </a:r>
            <a:endParaRPr lang="en-US" altLang="en-US" dirty="0" smtClean="0"/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Rights </a:t>
            </a:r>
            <a:r>
              <a:rPr lang="en-US" altLang="en-US" dirty="0"/>
              <a:t>that need protection </a:t>
            </a:r>
            <a:r>
              <a:rPr lang="en-US" altLang="en-US" i="1" dirty="0"/>
              <a:t>by</a:t>
            </a:r>
            <a:r>
              <a:rPr lang="en-US" altLang="en-US" dirty="0"/>
              <a:t> the </a:t>
            </a:r>
            <a:r>
              <a:rPr lang="en-US" altLang="en-US" dirty="0" smtClean="0"/>
              <a:t>government supporting a specific group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b="1" dirty="0" smtClean="0"/>
              <a:t>Due process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 legal understanding that you are owed certain rights from the government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b="1" dirty="0" smtClean="0"/>
              <a:t>Equal protection</a:t>
            </a:r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 </a:t>
            </a:r>
            <a:r>
              <a:rPr lang="en-US" altLang="en-US" dirty="0"/>
              <a:t>constitutional guarantee that no person or class of persons shall be denied </a:t>
            </a:r>
            <a:r>
              <a:rPr lang="en-US" altLang="en-US" dirty="0" smtClean="0"/>
              <a:t>	the same protection of the laws that is enjoyed by other persons or other 	classes of people</a:t>
            </a:r>
            <a:endParaRPr lang="en-US" alt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21600" cy="762000"/>
          </a:xfrm>
        </p:spPr>
        <p:txBody>
          <a:bodyPr/>
          <a:lstStyle/>
          <a:p>
            <a:r>
              <a:rPr lang="en-US" altLang="en-US" dirty="0" smtClean="0"/>
              <a:t>Definitions simplified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9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9838267" cy="231173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1004" y="3538847"/>
            <a:ext cx="5204884" cy="2390898"/>
          </a:xfrm>
        </p:spPr>
        <p:txBody>
          <a:bodyPr/>
          <a:lstStyle/>
          <a:p>
            <a:pPr marL="109728" indent="0" algn="ctr">
              <a:buNone/>
            </a:pPr>
            <a:r>
              <a:rPr lang="en-US" dirty="0" smtClean="0">
                <a:hlinkClick r:id="rId2"/>
              </a:rPr>
              <a:t>Episode Two:  </a:t>
            </a:r>
          </a:p>
          <a:p>
            <a:pPr marL="109728" indent="0" algn="ctr">
              <a:buNone/>
            </a:pPr>
            <a:r>
              <a:rPr lang="en-US" dirty="0" smtClean="0">
                <a:hlinkClick r:id="rId2"/>
              </a:rPr>
              <a:t>It’s a Free Country</a:t>
            </a:r>
            <a:r>
              <a:rPr lang="en-US" dirty="0"/>
              <a:t> </a:t>
            </a:r>
            <a:endParaRPr lang="en-US" dirty="0" smtClean="0"/>
          </a:p>
          <a:p>
            <a:pPr marL="109728" indent="0" algn="ctr">
              <a:buNone/>
            </a:pPr>
            <a:r>
              <a:rPr lang="en-US" sz="1000" dirty="0" smtClean="0"/>
              <a:t>(0-2:13, 5:00-11:30)</a:t>
            </a:r>
          </a:p>
          <a:p>
            <a:pPr marL="109728" indent="0" algn="ctr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99" y="1550966"/>
            <a:ext cx="92583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0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First Amendment rights include:</a:t>
            </a:r>
          </a:p>
          <a:p>
            <a:pPr lvl="1"/>
            <a:r>
              <a:rPr lang="en-US" altLang="en-US" dirty="0" smtClean="0"/>
              <a:t>Freedom of Expression</a:t>
            </a:r>
          </a:p>
          <a:p>
            <a:pPr lvl="2"/>
            <a:r>
              <a:rPr lang="en-US" altLang="en-US" dirty="0" smtClean="0"/>
              <a:t>Freedom of speech</a:t>
            </a:r>
          </a:p>
          <a:p>
            <a:pPr lvl="2"/>
            <a:r>
              <a:rPr lang="en-US" altLang="en-US" dirty="0" smtClean="0"/>
              <a:t>Freedom of th</a:t>
            </a:r>
            <a:r>
              <a:rPr lang="en-US" altLang="en-US" dirty="0"/>
              <a:t>e</a:t>
            </a:r>
            <a:r>
              <a:rPr lang="en-US" altLang="en-US" dirty="0" smtClean="0"/>
              <a:t> press</a:t>
            </a:r>
            <a:endParaRPr lang="en-US" altLang="en-US" dirty="0"/>
          </a:p>
          <a:p>
            <a:pPr lvl="2"/>
            <a:r>
              <a:rPr lang="en-US" altLang="en-US" dirty="0" smtClean="0"/>
              <a:t>Freedom to assemble peaceably</a:t>
            </a:r>
          </a:p>
          <a:p>
            <a:pPr lvl="2"/>
            <a:r>
              <a:rPr lang="en-US" altLang="en-US" dirty="0" smtClean="0"/>
              <a:t>Freedom to petition the government for a redress of grievances</a:t>
            </a:r>
          </a:p>
          <a:p>
            <a:pPr lvl="1"/>
            <a:r>
              <a:rPr lang="en-US" altLang="en-US" dirty="0" smtClean="0"/>
              <a:t>Freedom of Religion</a:t>
            </a:r>
          </a:p>
          <a:p>
            <a:pPr lvl="2"/>
            <a:r>
              <a:rPr lang="en-US" altLang="en-US" dirty="0" smtClean="0"/>
              <a:t>Establishment clause</a:t>
            </a:r>
          </a:p>
          <a:p>
            <a:pPr lvl="2"/>
            <a:r>
              <a:rPr lang="en-US" altLang="en-US" dirty="0" smtClean="0"/>
              <a:t>Free exercise clause</a:t>
            </a:r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1241974" cy="1371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 Bill Of Rights:  1st Amendment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5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Is this protected speech? </a:t>
            </a:r>
          </a:p>
          <a:p>
            <a:r>
              <a:rPr lang="en-US" altLang="en-US" dirty="0" smtClean="0"/>
              <a:t>Can kids wear protest armbands in school, if they do not disrupt the educational process?</a:t>
            </a:r>
            <a:endParaRPr lang="en-US" altLang="en-US" dirty="0"/>
          </a:p>
          <a:p>
            <a:pPr lvl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Symbolic Speech</a:t>
            </a:r>
            <a:endParaRPr lang="en-US" altLang="en-US" dirty="0"/>
          </a:p>
        </p:txBody>
      </p:sp>
      <p:pic>
        <p:nvPicPr>
          <p:cNvPr id="55300" name="Picture 4" descr="C:\Documents and Settings\user\My Documents\My Pictures\uspol\tinkerarmb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5201"/>
            <a:ext cx="3810000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09600" y="3279570"/>
            <a:ext cx="60960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3200" dirty="0" smtClean="0">
                <a:solidFill>
                  <a:schemeClr val="folHlink"/>
                </a:solidFill>
              </a:rPr>
              <a:t>Yes.</a:t>
            </a:r>
            <a:endParaRPr lang="en-US" altLang="en-US" sz="3200" dirty="0">
              <a:solidFill>
                <a:schemeClr val="folHlink"/>
              </a:solidFill>
            </a:endParaRPr>
          </a:p>
          <a:p>
            <a:pPr lvl="1" algn="ctr">
              <a:spcBef>
                <a:spcPct val="5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altLang="en-US" sz="2800" i="1" dirty="0">
                <a:solidFill>
                  <a:schemeClr val="folHlink"/>
                </a:solidFill>
              </a:rPr>
              <a:t>Tinker </a:t>
            </a:r>
            <a:r>
              <a:rPr lang="en-US" altLang="en-US" sz="2800" i="1" dirty="0" smtClean="0">
                <a:solidFill>
                  <a:schemeClr val="folHlink"/>
                </a:solidFill>
              </a:rPr>
              <a:t> v</a:t>
            </a:r>
            <a:r>
              <a:rPr lang="en-US" altLang="en-US" sz="2800" i="1" dirty="0">
                <a:solidFill>
                  <a:schemeClr val="folHlink"/>
                </a:solidFill>
              </a:rPr>
              <a:t>. Des Moines School District </a:t>
            </a:r>
            <a:r>
              <a:rPr lang="en-US" altLang="en-US" sz="2800" dirty="0">
                <a:solidFill>
                  <a:schemeClr val="folHlink"/>
                </a:solidFill>
              </a:rPr>
              <a:t>(1969)</a:t>
            </a:r>
          </a:p>
        </p:txBody>
      </p:sp>
    </p:spTree>
    <p:extLst>
      <p:ext uri="{BB962C8B-B14F-4D97-AF65-F5344CB8AC3E}">
        <p14:creationId xmlns:p14="http://schemas.microsoft.com/office/powerpoint/2010/main" val="14775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2293</Words>
  <Application>Microsoft Office PowerPoint</Application>
  <PresentationFormat>Widescreen</PresentationFormat>
  <Paragraphs>309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Times</vt:lpstr>
      <vt:lpstr>Linux Libertine</vt:lpstr>
      <vt:lpstr>Wingdings</vt:lpstr>
      <vt:lpstr>Arial Black</vt:lpstr>
      <vt:lpstr>MS PGothic</vt:lpstr>
      <vt:lpstr>Calibri</vt:lpstr>
      <vt:lpstr>MS Mincho</vt:lpstr>
      <vt:lpstr>MS PGothic</vt:lpstr>
      <vt:lpstr>Arial</vt:lpstr>
      <vt:lpstr>Times New Roman</vt:lpstr>
      <vt:lpstr>Wingdings 2</vt:lpstr>
      <vt:lpstr>Verdana</vt:lpstr>
      <vt:lpstr>Wingdings 3</vt:lpstr>
      <vt:lpstr>Lucida Sans Unicode</vt:lpstr>
      <vt:lpstr>Concourse</vt:lpstr>
      <vt:lpstr>Civil Liberties and  Civil Rights </vt:lpstr>
      <vt:lpstr>Civil Liberties vs. Civil Rights</vt:lpstr>
      <vt:lpstr>How do the 1st and 14th Amendments overlap?</vt:lpstr>
      <vt:lpstr>What influenced establishment of American civil liberties?</vt:lpstr>
      <vt:lpstr>What influenced establishment of American civil liberties?</vt:lpstr>
      <vt:lpstr>Definitions simplified</vt:lpstr>
      <vt:lpstr> </vt:lpstr>
      <vt:lpstr>The Bill Of Rights:  1st Amendment</vt:lpstr>
      <vt:lpstr>Symbolic Speech</vt:lpstr>
      <vt:lpstr>Symbolic Speech</vt:lpstr>
      <vt:lpstr>Freedom of Expression</vt:lpstr>
      <vt:lpstr>Freedom of Expression</vt:lpstr>
      <vt:lpstr>Freedom of Expression</vt:lpstr>
      <vt:lpstr>Freedom of Expression</vt:lpstr>
      <vt:lpstr>Freedom of the Press</vt:lpstr>
      <vt:lpstr>Freedom of the Press</vt:lpstr>
      <vt:lpstr>Freedom to Peaceably Assemble</vt:lpstr>
      <vt:lpstr>1st Amendment:  Freedom of Religion</vt:lpstr>
      <vt:lpstr>Religious Freedom</vt:lpstr>
      <vt:lpstr>Religious Freedom</vt:lpstr>
      <vt:lpstr>Religious Freedom</vt:lpstr>
      <vt:lpstr>Religious Freedom</vt:lpstr>
      <vt:lpstr>Religious Freedom</vt:lpstr>
      <vt:lpstr>Religious Freedom</vt:lpstr>
      <vt:lpstr>Other Amendments in the Bill of Rights</vt:lpstr>
      <vt:lpstr>Let’s try a Friendly Controversy activity</vt:lpstr>
      <vt:lpstr>Friendly Controversy:  Legal Model The Cases</vt:lpstr>
      <vt:lpstr>Civil Rights</vt:lpstr>
      <vt:lpstr>Connecting Civil Liberties and Civil Rights… How do the 1st and 14th Amendments overlap?</vt:lpstr>
      <vt:lpstr>What are civil rights?</vt:lpstr>
      <vt:lpstr>What are civil rights?</vt:lpstr>
      <vt:lpstr>Protected Class</vt:lpstr>
      <vt:lpstr>Separate but Equal</vt:lpstr>
      <vt:lpstr>Brown v. Board of Education</vt:lpstr>
      <vt:lpstr>Brown v. Board of Education (1954)</vt:lpstr>
      <vt:lpstr>Desegregation mandated by the court, yet still ignored by many</vt:lpstr>
      <vt:lpstr>What changed?</vt:lpstr>
      <vt:lpstr>Civil Rights Act of 1964</vt:lpstr>
      <vt:lpstr>Desegregation v. Integration</vt:lpstr>
      <vt:lpstr>Heart of Atlanta Motel v. U.S. (1964)</vt:lpstr>
      <vt:lpstr>Gender-Based Discrimination</vt:lpstr>
      <vt:lpstr>Sexual Harassment and civil rights law</vt:lpstr>
      <vt:lpstr>The Americans With Disabilities Act (1990)</vt:lpstr>
      <vt:lpstr>Let’s take a look at some famous civil rights documents</vt:lpstr>
      <vt:lpstr>Video Clip</vt:lpstr>
      <vt:lpstr>Let’s try another Friendly Controversy</vt:lpstr>
      <vt:lpstr>Friendly Controversy:  Opposite Point of View The Cases</vt:lpstr>
      <vt:lpstr>Jon Stewart interviews Congressman John Lewis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Defend to the Death</dc:title>
  <dc:creator>Tom Richey;Michelle Sammartino</dc:creator>
  <cp:lastModifiedBy>Michelle F. Sammartino</cp:lastModifiedBy>
  <cp:revision>140</cp:revision>
  <dcterms:created xsi:type="dcterms:W3CDTF">2013-11-03T21:06:34Z</dcterms:created>
  <dcterms:modified xsi:type="dcterms:W3CDTF">2016-03-08T18:11:09Z</dcterms:modified>
</cp:coreProperties>
</file>